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56" r:id="rId2"/>
    <p:sldId id="258" r:id="rId3"/>
    <p:sldId id="268" r:id="rId4"/>
    <p:sldId id="257" r:id="rId5"/>
    <p:sldId id="315" r:id="rId6"/>
    <p:sldId id="316" r:id="rId7"/>
    <p:sldId id="317" r:id="rId8"/>
    <p:sldId id="318" r:id="rId9"/>
    <p:sldId id="333" r:id="rId10"/>
    <p:sldId id="319" r:id="rId11"/>
    <p:sldId id="321" r:id="rId12"/>
    <p:sldId id="322" r:id="rId13"/>
    <p:sldId id="320" r:id="rId14"/>
    <p:sldId id="266" r:id="rId15"/>
    <p:sldId id="269" r:id="rId16"/>
    <p:sldId id="323" r:id="rId17"/>
    <p:sldId id="270" r:id="rId18"/>
    <p:sldId id="274" r:id="rId19"/>
    <p:sldId id="275" r:id="rId20"/>
    <p:sldId id="324" r:id="rId21"/>
    <p:sldId id="325" r:id="rId22"/>
    <p:sldId id="326" r:id="rId23"/>
    <p:sldId id="329" r:id="rId24"/>
    <p:sldId id="328" r:id="rId25"/>
    <p:sldId id="331" r:id="rId26"/>
    <p:sldId id="313" r:id="rId27"/>
    <p:sldId id="332" r:id="rId28"/>
    <p:sldId id="334" r:id="rId29"/>
    <p:sldId id="335" r:id="rId30"/>
    <p:sldId id="336" r:id="rId31"/>
    <p:sldId id="338" r:id="rId32"/>
    <p:sldId id="337" r:id="rId33"/>
    <p:sldId id="339" r:id="rId34"/>
    <p:sldId id="330" r:id="rId35"/>
    <p:sldId id="341" r:id="rId36"/>
    <p:sldId id="340" r:id="rId37"/>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manda Montoya" initials="AK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6" d="100"/>
          <a:sy n="106" d="100"/>
        </p:scale>
        <p:origin x="1128"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6347" y="0"/>
            <a:ext cx="4028440" cy="350520"/>
          </a:xfrm>
          <a:prstGeom prst="rect">
            <a:avLst/>
          </a:prstGeom>
        </p:spPr>
        <p:txBody>
          <a:bodyPr vert="horz" lIns="93177" tIns="46589" rIns="93177" bIns="46589" rtlCol="0"/>
          <a:lstStyle>
            <a:lvl1pPr algn="r">
              <a:defRPr sz="1200"/>
            </a:lvl1pPr>
          </a:lstStyle>
          <a:p>
            <a:fld id="{42FB3EC6-398E-440D-A243-6B5FBD477456}" type="datetimeFigureOut">
              <a:rPr lang="en-US" smtClean="0"/>
              <a:t>4/1/2019</a:t>
            </a:fld>
            <a:endParaRPr lang="en-US"/>
          </a:p>
        </p:txBody>
      </p:sp>
      <p:sp>
        <p:nvSpPr>
          <p:cNvPr id="4" name="Footer Placeholder 3"/>
          <p:cNvSpPr>
            <a:spLocks noGrp="1"/>
          </p:cNvSpPr>
          <p:nvPr>
            <p:ph type="ftr" sz="quarter" idx="2"/>
          </p:nvPr>
        </p:nvSpPr>
        <p:spPr>
          <a:xfrm>
            <a:off x="0" y="6658258"/>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6347" y="6658258"/>
            <a:ext cx="4028440" cy="350520"/>
          </a:xfrm>
          <a:prstGeom prst="rect">
            <a:avLst/>
          </a:prstGeom>
        </p:spPr>
        <p:txBody>
          <a:bodyPr vert="horz" lIns="93177" tIns="46589" rIns="93177" bIns="46589" rtlCol="0" anchor="b"/>
          <a:lstStyle>
            <a:lvl1pPr algn="r">
              <a:defRPr sz="1200"/>
            </a:lvl1pPr>
          </a:lstStyle>
          <a:p>
            <a:fld id="{B6FDF46A-115C-4E90-80D6-7DA11D3C9562}" type="slidenum">
              <a:rPr lang="en-US" smtClean="0"/>
              <a:t>‹#›</a:t>
            </a:fld>
            <a:endParaRPr lang="en-US"/>
          </a:p>
        </p:txBody>
      </p:sp>
    </p:spTree>
    <p:extLst>
      <p:ext uri="{BB962C8B-B14F-4D97-AF65-F5344CB8AC3E}">
        <p14:creationId xmlns:p14="http://schemas.microsoft.com/office/powerpoint/2010/main" val="10227911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760211EF-D6C5-4D04-BB8B-5FCC857DA33D}" type="datetimeFigureOut">
              <a:rPr lang="en-US" smtClean="0"/>
              <a:t>4/1/2019</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CE974C0D-1219-4409-BF91-0CD90028CE72}" type="slidenum">
              <a:rPr lang="en-US" smtClean="0"/>
              <a:t>‹#›</a:t>
            </a:fld>
            <a:endParaRPr lang="en-US"/>
          </a:p>
        </p:txBody>
      </p:sp>
    </p:spTree>
    <p:extLst>
      <p:ext uri="{BB962C8B-B14F-4D97-AF65-F5344CB8AC3E}">
        <p14:creationId xmlns:p14="http://schemas.microsoft.com/office/powerpoint/2010/main" val="1079129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F4C273-CFE8-4949-A9E5-13D19CF498A5}" type="slidenum">
              <a:rPr lang="en-US" smtClean="0"/>
              <a:t>2</a:t>
            </a:fld>
            <a:endParaRPr lang="en-US"/>
          </a:p>
        </p:txBody>
      </p:sp>
    </p:spTree>
    <p:extLst>
      <p:ext uri="{BB962C8B-B14F-4D97-AF65-F5344CB8AC3E}">
        <p14:creationId xmlns:p14="http://schemas.microsoft.com/office/powerpoint/2010/main" val="2485186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974C0D-1219-4409-BF91-0CD90028CE72}" type="slidenum">
              <a:rPr lang="en-US" smtClean="0"/>
              <a:t>25</a:t>
            </a:fld>
            <a:endParaRPr lang="en-US"/>
          </a:p>
        </p:txBody>
      </p:sp>
    </p:spTree>
    <p:extLst>
      <p:ext uri="{BB962C8B-B14F-4D97-AF65-F5344CB8AC3E}">
        <p14:creationId xmlns:p14="http://schemas.microsoft.com/office/powerpoint/2010/main" val="1518043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Never married (N = 648), Married (2074), Widowed (19), Divorced (204), Separated (55)</a:t>
            </a:r>
            <a:endParaRPr lang="en-US" dirty="0"/>
          </a:p>
        </p:txBody>
      </p:sp>
      <p:sp>
        <p:nvSpPr>
          <p:cNvPr id="4" name="Slide Number Placeholder 3"/>
          <p:cNvSpPr>
            <a:spLocks noGrp="1"/>
          </p:cNvSpPr>
          <p:nvPr>
            <p:ph type="sldNum" sz="quarter" idx="10"/>
          </p:nvPr>
        </p:nvSpPr>
        <p:spPr/>
        <p:txBody>
          <a:bodyPr/>
          <a:lstStyle/>
          <a:p>
            <a:fld id="{CE974C0D-1219-4409-BF91-0CD90028CE72}" type="slidenum">
              <a:rPr lang="en-US" smtClean="0"/>
              <a:t>36</a:t>
            </a:fld>
            <a:endParaRPr lang="en-US"/>
          </a:p>
        </p:txBody>
      </p:sp>
    </p:spTree>
    <p:extLst>
      <p:ext uri="{BB962C8B-B14F-4D97-AF65-F5344CB8AC3E}">
        <p14:creationId xmlns:p14="http://schemas.microsoft.com/office/powerpoint/2010/main" val="4210234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7EC756E-A59C-4AFF-B012-8A28008AF7C1}" type="datetime1">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921CF1-355D-4118-B2D7-6B1212D1F208}" type="slidenum">
              <a:rPr lang="en-US" smtClean="0"/>
              <a:t>‹#›</a:t>
            </a:fld>
            <a:endParaRPr lang="en-US"/>
          </a:p>
        </p:txBody>
      </p:sp>
    </p:spTree>
    <p:extLst>
      <p:ext uri="{BB962C8B-B14F-4D97-AF65-F5344CB8AC3E}">
        <p14:creationId xmlns:p14="http://schemas.microsoft.com/office/powerpoint/2010/main" val="4125260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DCF4C9-88E2-439F-8E31-114266407009}" type="datetime1">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921CF1-355D-4118-B2D7-6B1212D1F208}" type="slidenum">
              <a:rPr lang="en-US" smtClean="0"/>
              <a:t>‹#›</a:t>
            </a:fld>
            <a:endParaRPr lang="en-US"/>
          </a:p>
        </p:txBody>
      </p:sp>
    </p:spTree>
    <p:extLst>
      <p:ext uri="{BB962C8B-B14F-4D97-AF65-F5344CB8AC3E}">
        <p14:creationId xmlns:p14="http://schemas.microsoft.com/office/powerpoint/2010/main" val="2039903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D0ABB4-FE1E-42EC-9D0F-3144655E7078}" type="datetime1">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921CF1-355D-4118-B2D7-6B1212D1F208}" type="slidenum">
              <a:rPr lang="en-US" smtClean="0"/>
              <a:t>‹#›</a:t>
            </a:fld>
            <a:endParaRPr lang="en-US"/>
          </a:p>
        </p:txBody>
      </p:sp>
    </p:spTree>
    <p:extLst>
      <p:ext uri="{BB962C8B-B14F-4D97-AF65-F5344CB8AC3E}">
        <p14:creationId xmlns:p14="http://schemas.microsoft.com/office/powerpoint/2010/main" val="4126555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3A389B1-3A55-467A-B41A-E62228A4CFA0}" type="datetime1">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921CF1-355D-4118-B2D7-6B1212D1F208}" type="slidenum">
              <a:rPr lang="en-US" smtClean="0"/>
              <a:t>‹#›</a:t>
            </a:fld>
            <a:endParaRPr lang="en-US"/>
          </a:p>
        </p:txBody>
      </p:sp>
    </p:spTree>
    <p:extLst>
      <p:ext uri="{BB962C8B-B14F-4D97-AF65-F5344CB8AC3E}">
        <p14:creationId xmlns:p14="http://schemas.microsoft.com/office/powerpoint/2010/main" val="4117428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ADB22B-9441-44F0-8165-E68DBA2C32AB}" type="datetime1">
              <a:rPr lang="en-US" smtClean="0"/>
              <a:t>4/1/2019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921CF1-355D-4118-B2D7-6B1212D1F208}" type="slidenum">
              <a:rPr lang="en-US" smtClean="0"/>
              <a:t>‹#›</a:t>
            </a:fld>
            <a:endParaRPr lang="en-US"/>
          </a:p>
        </p:txBody>
      </p:sp>
    </p:spTree>
    <p:extLst>
      <p:ext uri="{BB962C8B-B14F-4D97-AF65-F5344CB8AC3E}">
        <p14:creationId xmlns:p14="http://schemas.microsoft.com/office/powerpoint/2010/main" val="1707371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2B4DF8E-D5C5-4143-B1F8-E8778B9027A7}" type="datetime1">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921CF1-355D-4118-B2D7-6B1212D1F208}" type="slidenum">
              <a:rPr lang="en-US" smtClean="0"/>
              <a:t>‹#›</a:t>
            </a:fld>
            <a:endParaRPr lang="en-US"/>
          </a:p>
        </p:txBody>
      </p:sp>
    </p:spTree>
    <p:extLst>
      <p:ext uri="{BB962C8B-B14F-4D97-AF65-F5344CB8AC3E}">
        <p14:creationId xmlns:p14="http://schemas.microsoft.com/office/powerpoint/2010/main" val="2008972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18918A-397C-43C4-9C62-8008E7A5D73E}" type="datetime1">
              <a:rPr lang="en-US" smtClean="0"/>
              <a:t>4/1/2019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921CF1-355D-4118-B2D7-6B1212D1F208}" type="slidenum">
              <a:rPr lang="en-US" smtClean="0"/>
              <a:t>‹#›</a:t>
            </a:fld>
            <a:endParaRPr lang="en-US"/>
          </a:p>
        </p:txBody>
      </p:sp>
    </p:spTree>
    <p:extLst>
      <p:ext uri="{BB962C8B-B14F-4D97-AF65-F5344CB8AC3E}">
        <p14:creationId xmlns:p14="http://schemas.microsoft.com/office/powerpoint/2010/main" val="658273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C8396FF-3CDC-43E8-AF4E-5DB7F9A66CE8}" type="datetime1">
              <a:rPr lang="en-US" smtClean="0"/>
              <a:t>4/1/2019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921CF1-355D-4118-B2D7-6B1212D1F208}" type="slidenum">
              <a:rPr lang="en-US" smtClean="0"/>
              <a:t>‹#›</a:t>
            </a:fld>
            <a:endParaRPr lang="en-US"/>
          </a:p>
        </p:txBody>
      </p:sp>
    </p:spTree>
    <p:extLst>
      <p:ext uri="{BB962C8B-B14F-4D97-AF65-F5344CB8AC3E}">
        <p14:creationId xmlns:p14="http://schemas.microsoft.com/office/powerpoint/2010/main" val="3249356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D0F057-88C9-44CE-AF23-52EE6EA02F23}" type="datetime1">
              <a:rPr lang="en-US" smtClean="0"/>
              <a:t>4/1/2019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921CF1-355D-4118-B2D7-6B1212D1F208}" type="slidenum">
              <a:rPr lang="en-US" smtClean="0"/>
              <a:t>‹#›</a:t>
            </a:fld>
            <a:endParaRPr lang="en-US"/>
          </a:p>
        </p:txBody>
      </p:sp>
    </p:spTree>
    <p:extLst>
      <p:ext uri="{BB962C8B-B14F-4D97-AF65-F5344CB8AC3E}">
        <p14:creationId xmlns:p14="http://schemas.microsoft.com/office/powerpoint/2010/main" val="340693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90DADF-47F2-4147-AC80-CC92D91F3BFB}" type="datetime1">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921CF1-355D-4118-B2D7-6B1212D1F208}" type="slidenum">
              <a:rPr lang="en-US" smtClean="0"/>
              <a:t>‹#›</a:t>
            </a:fld>
            <a:endParaRPr lang="en-US"/>
          </a:p>
        </p:txBody>
      </p:sp>
    </p:spTree>
    <p:extLst>
      <p:ext uri="{BB962C8B-B14F-4D97-AF65-F5344CB8AC3E}">
        <p14:creationId xmlns:p14="http://schemas.microsoft.com/office/powerpoint/2010/main" val="2740303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55530-E295-4960-9E45-CEF29E8BC0AC}" type="datetime1">
              <a:rPr lang="en-US" smtClean="0"/>
              <a:t>4/1/2019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921CF1-355D-4118-B2D7-6B1212D1F208}" type="slidenum">
              <a:rPr lang="en-US" smtClean="0"/>
              <a:t>‹#›</a:t>
            </a:fld>
            <a:endParaRPr lang="en-US"/>
          </a:p>
        </p:txBody>
      </p:sp>
    </p:spTree>
    <p:extLst>
      <p:ext uri="{BB962C8B-B14F-4D97-AF65-F5344CB8AC3E}">
        <p14:creationId xmlns:p14="http://schemas.microsoft.com/office/powerpoint/2010/main" val="3715837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008187-8DDC-401E-9E84-21EFE60394D0}" type="datetime1">
              <a:rPr lang="en-US" smtClean="0"/>
              <a:t>4/1/2019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921CF1-355D-4118-B2D7-6B1212D1F208}" type="slidenum">
              <a:rPr lang="en-US" smtClean="0"/>
              <a:t>‹#›</a:t>
            </a:fld>
            <a:endParaRPr lang="en-US"/>
          </a:p>
        </p:txBody>
      </p:sp>
    </p:spTree>
    <p:extLst>
      <p:ext uri="{BB962C8B-B14F-4D97-AF65-F5344CB8AC3E}">
        <p14:creationId xmlns:p14="http://schemas.microsoft.com/office/powerpoint/2010/main" val="3446609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838200"/>
            <a:ext cx="7772400" cy="3048000"/>
          </a:xfrm>
        </p:spPr>
        <p:txBody>
          <a:bodyPr>
            <a:normAutofit fontScale="90000"/>
          </a:bodyPr>
          <a:lstStyle/>
          <a:p>
            <a:r>
              <a:rPr lang="en-US" dirty="0"/>
              <a:t>When Small Choices Have Big Impact: Handling Categorical Predictors in Lasso Regression</a:t>
            </a:r>
            <a:br>
              <a:rPr lang="en-US" dirty="0"/>
            </a:br>
            <a:r>
              <a:rPr lang="en-US" dirty="0"/>
              <a:t> </a:t>
            </a:r>
            <a:br>
              <a:rPr lang="en-US" dirty="0"/>
            </a:br>
            <a:r>
              <a:rPr lang="en-US" dirty="0"/>
              <a:t/>
            </a:r>
            <a:br>
              <a:rPr lang="en-US" dirty="0"/>
            </a:br>
            <a:endParaRPr lang="en-US" dirty="0"/>
          </a:p>
        </p:txBody>
      </p:sp>
      <p:sp>
        <p:nvSpPr>
          <p:cNvPr id="3" name="Subtitle 2"/>
          <p:cNvSpPr>
            <a:spLocks noGrp="1"/>
          </p:cNvSpPr>
          <p:nvPr>
            <p:ph type="subTitle" idx="1"/>
          </p:nvPr>
        </p:nvSpPr>
        <p:spPr>
          <a:xfrm>
            <a:off x="1371600" y="2768778"/>
            <a:ext cx="6400800" cy="1346021"/>
          </a:xfrm>
        </p:spPr>
        <p:txBody>
          <a:bodyPr/>
          <a:lstStyle/>
          <a:p>
            <a:r>
              <a:rPr lang="en-US" dirty="0" smtClean="0"/>
              <a:t>Amanda Kay Montoya</a:t>
            </a:r>
          </a:p>
          <a:p>
            <a:r>
              <a:rPr lang="en-US" dirty="0" smtClean="0"/>
              <a:t>Charlotte Huang</a:t>
            </a:r>
            <a:endParaRPr lang="en-US" dirty="0"/>
          </a:p>
        </p:txBody>
      </p:sp>
      <p:sp>
        <p:nvSpPr>
          <p:cNvPr id="4" name="TextBox 3"/>
          <p:cNvSpPr txBox="1"/>
          <p:nvPr/>
        </p:nvSpPr>
        <p:spPr>
          <a:xfrm>
            <a:off x="609600" y="4419600"/>
            <a:ext cx="8382000" cy="923330"/>
          </a:xfrm>
          <a:prstGeom prst="rect">
            <a:avLst/>
          </a:prstGeom>
          <a:noFill/>
        </p:spPr>
        <p:txBody>
          <a:bodyPr wrap="square" rtlCol="0">
            <a:spAutoFit/>
          </a:bodyPr>
          <a:lstStyle/>
          <a:p>
            <a:pPr algn="ctr"/>
            <a:r>
              <a:rPr lang="en-US" dirty="0" smtClean="0"/>
              <a:t>Quantitative Psychology Brownbag</a:t>
            </a:r>
          </a:p>
          <a:p>
            <a:pPr algn="ctr"/>
            <a:r>
              <a:rPr lang="en-US" dirty="0" smtClean="0"/>
              <a:t>April 1</a:t>
            </a:r>
            <a:r>
              <a:rPr lang="en-US" baseline="30000" dirty="0" smtClean="0"/>
              <a:t>st</a:t>
            </a:r>
            <a:r>
              <a:rPr lang="en-US" dirty="0" smtClean="0"/>
              <a:t>, 2019</a:t>
            </a:r>
          </a:p>
          <a:p>
            <a:pPr algn="ctr"/>
            <a:r>
              <a:rPr lang="en-US" dirty="0" smtClean="0"/>
              <a:t>UCLA</a:t>
            </a:r>
            <a:endParaRPr lang="en-US" dirty="0"/>
          </a:p>
        </p:txBody>
      </p:sp>
      <p:sp>
        <p:nvSpPr>
          <p:cNvPr id="5" name="Slide Number Placeholder 4"/>
          <p:cNvSpPr>
            <a:spLocks noGrp="1"/>
          </p:cNvSpPr>
          <p:nvPr>
            <p:ph type="sldNum" sz="quarter" idx="12"/>
          </p:nvPr>
        </p:nvSpPr>
        <p:spPr/>
        <p:txBody>
          <a:bodyPr/>
          <a:lstStyle/>
          <a:p>
            <a:fld id="{6F921CF1-355D-4118-B2D7-6B1212D1F208}" type="slidenum">
              <a:rPr lang="en-US" smtClean="0"/>
              <a:t>1</a:t>
            </a:fld>
            <a:endParaRPr lang="en-US"/>
          </a:p>
        </p:txBody>
      </p:sp>
    </p:spTree>
    <p:extLst>
      <p:ext uri="{BB962C8B-B14F-4D97-AF65-F5344CB8AC3E}">
        <p14:creationId xmlns:p14="http://schemas.microsoft.com/office/powerpoint/2010/main" val="42415818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28600"/>
            <a:ext cx="6400800" cy="523220"/>
          </a:xfrm>
          <a:prstGeom prst="rect">
            <a:avLst/>
          </a:prstGeom>
          <a:solidFill>
            <a:schemeClr val="bg1">
              <a:lumMod val="75000"/>
              <a:alpha val="70000"/>
            </a:schemeClr>
          </a:solidFill>
        </p:spPr>
        <p:txBody>
          <a:bodyPr wrap="square" rtlCol="0">
            <a:spAutoFit/>
          </a:bodyPr>
          <a:lstStyle/>
          <a:p>
            <a:pPr algn="ctr"/>
            <a:r>
              <a:rPr lang="en-US" sz="2800" b="1" dirty="0" smtClean="0"/>
              <a:t>LASSO Regression</a:t>
            </a:r>
            <a:endParaRPr lang="en-US" sz="2800" b="1" dirty="0"/>
          </a:p>
        </p:txBody>
      </p:sp>
      <p:sp>
        <p:nvSpPr>
          <p:cNvPr id="7" name="TextBox 6"/>
          <p:cNvSpPr txBox="1"/>
          <p:nvPr/>
        </p:nvSpPr>
        <p:spPr>
          <a:xfrm>
            <a:off x="571500" y="868789"/>
            <a:ext cx="4381500" cy="4524315"/>
          </a:xfrm>
          <a:prstGeom prst="rect">
            <a:avLst/>
          </a:prstGeom>
          <a:noFill/>
        </p:spPr>
        <p:txBody>
          <a:bodyPr wrap="square" rtlCol="0">
            <a:spAutoFit/>
          </a:bodyPr>
          <a:lstStyle/>
          <a:p>
            <a:r>
              <a:rPr lang="en-US" dirty="0" smtClean="0"/>
              <a:t>LASSO will prefer models with smaller coefficients, leading to </a:t>
            </a:r>
            <a:r>
              <a:rPr lang="en-US" dirty="0" smtClean="0"/>
              <a:t>some </a:t>
            </a:r>
            <a:r>
              <a:rPr lang="en-US" dirty="0" smtClean="0"/>
              <a:t>bias is estimates. </a:t>
            </a:r>
            <a:endParaRPr lang="en-US" dirty="0" smtClean="0"/>
          </a:p>
          <a:p>
            <a:endParaRPr lang="en-US" dirty="0"/>
          </a:p>
          <a:p>
            <a:r>
              <a:rPr lang="en-US" dirty="0" smtClean="0"/>
              <a:t>This bias in the parameter estimates reduces the variance in the estimates, leading to better </a:t>
            </a:r>
            <a:r>
              <a:rPr lang="en-US" i="1" dirty="0" smtClean="0"/>
              <a:t>prediction</a:t>
            </a:r>
            <a:r>
              <a:rPr lang="en-US" dirty="0" smtClean="0"/>
              <a:t> (though it’s a little biased). </a:t>
            </a:r>
          </a:p>
          <a:p>
            <a:endParaRPr lang="en-US" dirty="0"/>
          </a:p>
          <a:p>
            <a:r>
              <a:rPr lang="en-US" dirty="0" smtClean="0"/>
              <a:t>LASSO regression is very good for </a:t>
            </a:r>
            <a:r>
              <a:rPr lang="en-US" i="1" dirty="0" smtClean="0"/>
              <a:t>variable selection </a:t>
            </a:r>
            <a:r>
              <a:rPr lang="en-US" dirty="0" smtClean="0"/>
              <a:t>because it shrinks the coefficients closer to zero, and many coefficients become exactly zero or very near zero. </a:t>
            </a:r>
          </a:p>
          <a:p>
            <a:endParaRPr lang="en-US" i="1" dirty="0"/>
          </a:p>
          <a:p>
            <a:endParaRPr lang="en-US" b="0" dirty="0" smtClean="0"/>
          </a:p>
          <a:p>
            <a:endParaRPr lang="en-US" dirty="0" smtClean="0"/>
          </a:p>
          <a:p>
            <a:endParaRPr lang="en-US" dirty="0"/>
          </a:p>
        </p:txBody>
      </p:sp>
      <p:sp>
        <p:nvSpPr>
          <p:cNvPr id="2" name="Slide Number Placeholder 1"/>
          <p:cNvSpPr>
            <a:spLocks noGrp="1"/>
          </p:cNvSpPr>
          <p:nvPr>
            <p:ph type="sldNum" sz="quarter" idx="12"/>
          </p:nvPr>
        </p:nvSpPr>
        <p:spPr>
          <a:xfrm>
            <a:off x="6833151" y="6509440"/>
            <a:ext cx="2133600" cy="365125"/>
          </a:xfrm>
        </p:spPr>
        <p:txBody>
          <a:bodyPr/>
          <a:lstStyle/>
          <a:p>
            <a:fld id="{6F921CF1-355D-4118-B2D7-6B1212D1F208}" type="slidenum">
              <a:rPr lang="en-US" smtClean="0"/>
              <a:t>10</a:t>
            </a:fld>
            <a:endParaRPr lang="en-US"/>
          </a:p>
        </p:txBody>
      </p:sp>
      <p:pic>
        <p:nvPicPr>
          <p:cNvPr id="8" name="Picture 7"/>
          <p:cNvPicPr>
            <a:picLocks noChangeAspect="1"/>
          </p:cNvPicPr>
          <p:nvPr/>
        </p:nvPicPr>
        <p:blipFill>
          <a:blip r:embed="rId2"/>
          <a:stretch>
            <a:fillRect/>
          </a:stretch>
        </p:blipFill>
        <p:spPr>
          <a:xfrm>
            <a:off x="4878615" y="1219200"/>
            <a:ext cx="4279720" cy="2821133"/>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571500" y="4343400"/>
                <a:ext cx="7429500" cy="1754326"/>
              </a:xfrm>
              <a:prstGeom prst="rect">
                <a:avLst/>
              </a:prstGeom>
              <a:noFill/>
            </p:spPr>
            <p:txBody>
              <a:bodyPr wrap="square" rtlCol="0">
                <a:spAutoFit/>
              </a:bodyPr>
              <a:lstStyle/>
              <a:p>
                <a:r>
                  <a:rPr lang="en-US" dirty="0"/>
                  <a:t>The </a:t>
                </a:r>
                <a:r>
                  <a:rPr lang="en-US" b="1" dirty="0"/>
                  <a:t>tuning parameter </a:t>
                </a:r>
                <a14:m>
                  <m:oMath xmlns:m="http://schemas.openxmlformats.org/officeDocument/2006/math">
                    <m:r>
                      <a:rPr lang="en-US" i="1">
                        <a:latin typeface="Cambria Math" panose="02040503050406030204" pitchFamily="18" charset="0"/>
                      </a:rPr>
                      <m:t>𝜆</m:t>
                    </m:r>
                  </m:oMath>
                </a14:m>
                <a:r>
                  <a:rPr lang="en-US" dirty="0"/>
                  <a:t>, is used to be more or less strict about shrinking the coefficients. </a:t>
                </a:r>
              </a:p>
              <a:p>
                <a:pPr marL="285750" indent="-285750">
                  <a:buFont typeface="Arial" panose="020B0604020202020204" pitchFamily="34" charset="0"/>
                  <a:buChar char="•"/>
                </a:pPr>
                <a:r>
                  <a:rPr lang="en-US" dirty="0"/>
                  <a:t>When </a:t>
                </a:r>
                <a14:m>
                  <m:oMath xmlns:m="http://schemas.openxmlformats.org/officeDocument/2006/math">
                    <m:r>
                      <a:rPr lang="en-US" i="1">
                        <a:latin typeface="Cambria Math" panose="02040503050406030204" pitchFamily="18" charset="0"/>
                      </a:rPr>
                      <m:t>𝜆</m:t>
                    </m:r>
                  </m:oMath>
                </a14:m>
                <a:r>
                  <a:rPr lang="en-US" dirty="0"/>
                  <a:t> is very large, coefficients will be smaller (more shrinkage)</a:t>
                </a:r>
              </a:p>
              <a:p>
                <a:pPr marL="285750" indent="-285750">
                  <a:buFont typeface="Arial" panose="020B0604020202020204" pitchFamily="34" charset="0"/>
                  <a:buChar char="•"/>
                </a:pPr>
                <a:r>
                  <a:rPr lang="en-US" dirty="0"/>
                  <a:t>When </a:t>
                </a:r>
                <a14:m>
                  <m:oMath xmlns:m="http://schemas.openxmlformats.org/officeDocument/2006/math">
                    <m:r>
                      <a:rPr lang="en-US" i="1">
                        <a:latin typeface="Cambria Math" panose="02040503050406030204" pitchFamily="18" charset="0"/>
                      </a:rPr>
                      <m:t>𝜆</m:t>
                    </m:r>
                  </m:oMath>
                </a14:m>
                <a:r>
                  <a:rPr lang="en-US" dirty="0"/>
                  <a:t> is very small, coefficients can be bigger (less shrinkage)</a:t>
                </a:r>
              </a:p>
              <a:p>
                <a:pPr marL="285750" indent="-285750">
                  <a:buFont typeface="Arial" panose="020B0604020202020204" pitchFamily="34" charset="0"/>
                  <a:buChar char="•"/>
                </a:pPr>
                <a:r>
                  <a:rPr lang="en-US" dirty="0"/>
                  <a:t>When </a:t>
                </a:r>
                <a14:m>
                  <m:oMath xmlns:m="http://schemas.openxmlformats.org/officeDocument/2006/math">
                    <m:r>
                      <a:rPr lang="en-US" i="1">
                        <a:latin typeface="Cambria Math" panose="02040503050406030204" pitchFamily="18" charset="0"/>
                      </a:rPr>
                      <m:t>𝜆</m:t>
                    </m:r>
                  </m:oMath>
                </a14:m>
                <a:r>
                  <a:rPr lang="en-US" dirty="0"/>
                  <a:t> is zero, this is equivalent to linear regression (no shrinkage). </a:t>
                </a:r>
              </a:p>
              <a:p>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71500" y="4343400"/>
                <a:ext cx="7429500" cy="1754326"/>
              </a:xfrm>
              <a:prstGeom prst="rect">
                <a:avLst/>
              </a:prstGeom>
              <a:blipFill>
                <a:blip r:embed="rId3"/>
                <a:stretch>
                  <a:fillRect l="-738" t="-2091"/>
                </a:stretch>
              </a:blipFill>
            </p:spPr>
            <p:txBody>
              <a:bodyPr/>
              <a:lstStyle/>
              <a:p>
                <a:r>
                  <a:rPr lang="en-US">
                    <a:noFill/>
                  </a:rPr>
                  <a:t> </a:t>
                </a:r>
              </a:p>
            </p:txBody>
          </p:sp>
        </mc:Fallback>
      </mc:AlternateContent>
    </p:spTree>
    <p:extLst>
      <p:ext uri="{BB962C8B-B14F-4D97-AF65-F5344CB8AC3E}">
        <p14:creationId xmlns:p14="http://schemas.microsoft.com/office/powerpoint/2010/main" val="554247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28600"/>
            <a:ext cx="6400800" cy="523220"/>
          </a:xfrm>
          <a:prstGeom prst="rect">
            <a:avLst/>
          </a:prstGeom>
          <a:solidFill>
            <a:schemeClr val="bg1">
              <a:lumMod val="75000"/>
              <a:alpha val="70000"/>
            </a:schemeClr>
          </a:solidFill>
        </p:spPr>
        <p:txBody>
          <a:bodyPr wrap="square" rtlCol="0">
            <a:spAutoFit/>
          </a:bodyPr>
          <a:lstStyle/>
          <a:p>
            <a:pPr algn="ctr"/>
            <a:r>
              <a:rPr lang="en-US" sz="2800" b="1" dirty="0" smtClean="0"/>
              <a:t>LASSO Regression</a:t>
            </a:r>
            <a:endParaRPr lang="en-US" sz="2800" b="1" dirty="0"/>
          </a:p>
        </p:txBody>
      </p:sp>
      <mc:AlternateContent xmlns:mc="http://schemas.openxmlformats.org/markup-compatibility/2006">
        <mc:Choice xmlns:a14="http://schemas.microsoft.com/office/drawing/2010/main" Requires="a14">
          <p:sp>
            <p:nvSpPr>
              <p:cNvPr id="7" name="TextBox 6"/>
              <p:cNvSpPr txBox="1"/>
              <p:nvPr/>
            </p:nvSpPr>
            <p:spPr>
              <a:xfrm>
                <a:off x="571500" y="868789"/>
                <a:ext cx="7886700" cy="3970318"/>
              </a:xfrm>
              <a:prstGeom prst="rect">
                <a:avLst/>
              </a:prstGeom>
              <a:noFill/>
            </p:spPr>
            <p:txBody>
              <a:bodyPr wrap="square" rtlCol="0">
                <a:spAutoFit/>
              </a:bodyPr>
              <a:lstStyle/>
              <a:p>
                <a:r>
                  <a:rPr lang="en-US" b="0" dirty="0" smtClean="0"/>
                  <a:t>Choosing </a:t>
                </a:r>
                <a14:m>
                  <m:oMath xmlns:m="http://schemas.openxmlformats.org/officeDocument/2006/math">
                    <m:r>
                      <a:rPr lang="en-US" b="0" i="1" smtClean="0">
                        <a:latin typeface="Cambria Math" panose="02040503050406030204" pitchFamily="18" charset="0"/>
                      </a:rPr>
                      <m:t>𝜆</m:t>
                    </m:r>
                  </m:oMath>
                </a14:m>
                <a:r>
                  <a:rPr lang="en-US" b="0" dirty="0" smtClean="0"/>
                  <a:t> can be done via cross-validation. </a:t>
                </a:r>
              </a:p>
              <a:p>
                <a:endParaRPr lang="en-US" dirty="0"/>
              </a:p>
              <a:p>
                <a:r>
                  <a:rPr lang="en-US" b="0" dirty="0" smtClean="0"/>
                  <a:t>We use </a:t>
                </a:r>
                <a:r>
                  <a:rPr lang="en-US" i="1" dirty="0" smtClean="0"/>
                  <a:t>10</a:t>
                </a:r>
                <a:r>
                  <a:rPr lang="en-US" b="0" dirty="0" smtClean="0"/>
                  <a:t>-fold cross validation:</a:t>
                </a:r>
              </a:p>
              <a:p>
                <a:pPr marL="285750" indent="-285750">
                  <a:buFont typeface="Arial" panose="020B0604020202020204" pitchFamily="34" charset="0"/>
                  <a:buChar char="•"/>
                </a:pPr>
                <a:r>
                  <a:rPr lang="en-US" b="0" dirty="0" smtClean="0"/>
                  <a:t>Sample is </a:t>
                </a:r>
                <a:r>
                  <a:rPr lang="en-US" b="0" dirty="0" smtClean="0"/>
                  <a:t>split into 10 equally sized groups</a:t>
                </a:r>
              </a:p>
              <a:p>
                <a:pPr marL="285750" indent="-285750">
                  <a:buFont typeface="Arial" panose="020B0604020202020204" pitchFamily="34" charset="0"/>
                  <a:buChar char="•"/>
                </a:pPr>
                <a:r>
                  <a:rPr lang="en-US" b="0" dirty="0" smtClean="0"/>
                  <a:t>Model is </a:t>
                </a:r>
                <a:r>
                  <a:rPr lang="en-US" b="0" dirty="0" smtClean="0"/>
                  <a:t>fit (trained) using the first 9 groups, and tested on the 10</a:t>
                </a:r>
                <a:r>
                  <a:rPr lang="en-US" b="0" baseline="30000" dirty="0" smtClean="0"/>
                  <a:t>th</a:t>
                </a:r>
                <a:endParaRPr lang="en-US" dirty="0"/>
              </a:p>
              <a:p>
                <a:pPr marL="285750" indent="-285750">
                  <a:buFont typeface="Arial" panose="020B0604020202020204" pitchFamily="34" charset="0"/>
                  <a:buChar char="•"/>
                </a:pPr>
                <a:r>
                  <a:rPr lang="en-US" b="0" dirty="0" smtClean="0"/>
                  <a:t>This process is repeated such that each group acts as the test set once</a:t>
                </a:r>
              </a:p>
              <a:p>
                <a:pPr marL="285750" indent="-285750">
                  <a:buFont typeface="Arial" panose="020B0604020202020204" pitchFamily="34" charset="0"/>
                  <a:buChar char="•"/>
                </a:pPr>
                <a:r>
                  <a:rPr lang="en-US" b="0" dirty="0" smtClean="0"/>
                  <a:t>Each “fold” results in an estimated out of sample MSE</a:t>
                </a:r>
              </a:p>
              <a:p>
                <a:pPr marL="285750" indent="-285750">
                  <a:buFont typeface="Arial" panose="020B0604020202020204" pitchFamily="34" charset="0"/>
                  <a:buChar char="•"/>
                </a:pPr>
                <a:r>
                  <a:rPr lang="en-US" dirty="0" smtClean="0"/>
                  <a:t>The average across the 10 MSE values is taken as the cross validation estimate of error. </a:t>
                </a:r>
              </a:p>
              <a:p>
                <a:endParaRPr lang="en-US" dirty="0"/>
              </a:p>
              <a:p>
                <a:r>
                  <a:rPr lang="en-US" b="0" dirty="0" smtClean="0"/>
                  <a:t>We tested 1,000 values of </a:t>
                </a:r>
                <a14:m>
                  <m:oMath xmlns:m="http://schemas.openxmlformats.org/officeDocument/2006/math">
                    <m:r>
                      <a:rPr lang="en-US" b="0" i="1" smtClean="0">
                        <a:latin typeface="Cambria Math" panose="02040503050406030204" pitchFamily="18" charset="0"/>
                      </a:rPr>
                      <m:t>𝜆</m:t>
                    </m:r>
                  </m:oMath>
                </a14:m>
                <a:r>
                  <a:rPr lang="en-US" b="0" dirty="0" smtClean="0"/>
                  <a:t> and the value of </a:t>
                </a:r>
                <a14:m>
                  <m:oMath xmlns:m="http://schemas.openxmlformats.org/officeDocument/2006/math">
                    <m:r>
                      <a:rPr lang="en-US" b="0" i="1" smtClean="0">
                        <a:latin typeface="Cambria Math" panose="02040503050406030204" pitchFamily="18" charset="0"/>
                      </a:rPr>
                      <m:t>𝜆</m:t>
                    </m:r>
                  </m:oMath>
                </a14:m>
                <a:r>
                  <a:rPr lang="en-US" b="0" dirty="0" smtClean="0"/>
                  <a:t> which minimizes the cross validation MSE is selected for the model. </a:t>
                </a:r>
              </a:p>
              <a:p>
                <a:endParaRPr lang="en-US" dirty="0" smtClean="0"/>
              </a:p>
              <a:p>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571500" y="868789"/>
                <a:ext cx="7886700" cy="3970318"/>
              </a:xfrm>
              <a:prstGeom prst="rect">
                <a:avLst/>
              </a:prstGeom>
              <a:blipFill>
                <a:blip r:embed="rId2"/>
                <a:stretch>
                  <a:fillRect l="-696" t="-922"/>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a:xfrm>
            <a:off x="6833151" y="6509440"/>
            <a:ext cx="2133600" cy="365125"/>
          </a:xfrm>
        </p:spPr>
        <p:txBody>
          <a:bodyPr/>
          <a:lstStyle/>
          <a:p>
            <a:fld id="{6F921CF1-355D-4118-B2D7-6B1212D1F208}" type="slidenum">
              <a:rPr lang="en-US" smtClean="0"/>
              <a:t>11</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4299474"/>
            <a:ext cx="5486400" cy="2430251"/>
          </a:xfrm>
          <a:prstGeom prst="rect">
            <a:avLst/>
          </a:prstGeom>
        </p:spPr>
      </p:pic>
    </p:spTree>
    <p:extLst>
      <p:ext uri="{BB962C8B-B14F-4D97-AF65-F5344CB8AC3E}">
        <p14:creationId xmlns:p14="http://schemas.microsoft.com/office/powerpoint/2010/main" val="16705730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28600"/>
            <a:ext cx="6400800" cy="523220"/>
          </a:xfrm>
          <a:prstGeom prst="rect">
            <a:avLst/>
          </a:prstGeom>
          <a:solidFill>
            <a:schemeClr val="bg1">
              <a:lumMod val="75000"/>
              <a:alpha val="70000"/>
            </a:schemeClr>
          </a:solidFill>
        </p:spPr>
        <p:txBody>
          <a:bodyPr wrap="square" rtlCol="0">
            <a:spAutoFit/>
          </a:bodyPr>
          <a:lstStyle/>
          <a:p>
            <a:pPr algn="ctr"/>
            <a:r>
              <a:rPr lang="en-US" sz="2800" b="1" dirty="0" smtClean="0"/>
              <a:t>LASSO Regression</a:t>
            </a:r>
            <a:endParaRPr lang="en-US" sz="2800" b="1" dirty="0"/>
          </a:p>
        </p:txBody>
      </p:sp>
      <p:sp>
        <p:nvSpPr>
          <p:cNvPr id="7" name="TextBox 6"/>
          <p:cNvSpPr txBox="1"/>
          <p:nvPr/>
        </p:nvSpPr>
        <p:spPr>
          <a:xfrm>
            <a:off x="571500" y="868789"/>
            <a:ext cx="7886700" cy="2862322"/>
          </a:xfrm>
          <a:prstGeom prst="rect">
            <a:avLst/>
          </a:prstGeom>
          <a:noFill/>
        </p:spPr>
        <p:txBody>
          <a:bodyPr wrap="square" rtlCol="0">
            <a:spAutoFit/>
          </a:bodyPr>
          <a:lstStyle/>
          <a:p>
            <a:r>
              <a:rPr lang="en-US" b="0" dirty="0" smtClean="0"/>
              <a:t>LASSO regression seems like it might do a better job of </a:t>
            </a:r>
            <a:r>
              <a:rPr lang="en-US" b="0" i="1" dirty="0" smtClean="0"/>
              <a:t>variable selection </a:t>
            </a:r>
            <a:r>
              <a:rPr lang="en-US" b="0" dirty="0" smtClean="0"/>
              <a:t>and </a:t>
            </a:r>
            <a:r>
              <a:rPr lang="en-US" b="0" i="1" dirty="0" smtClean="0"/>
              <a:t>prediction</a:t>
            </a:r>
            <a:r>
              <a:rPr lang="en-US" b="0" dirty="0" smtClean="0"/>
              <a:t> with the wage dataset. </a:t>
            </a:r>
          </a:p>
          <a:p>
            <a:endParaRPr lang="en-US" i="1" dirty="0"/>
          </a:p>
          <a:p>
            <a:r>
              <a:rPr lang="en-US" b="1" dirty="0" smtClean="0"/>
              <a:t>But, we have a lot of categorical predictors: </a:t>
            </a:r>
            <a:r>
              <a:rPr lang="en-US" dirty="0" smtClean="0"/>
              <a:t>How will that influence how the model works?</a:t>
            </a:r>
          </a:p>
          <a:p>
            <a:pPr algn="ctr"/>
            <a:endParaRPr lang="en-US" b="0" dirty="0"/>
          </a:p>
          <a:p>
            <a:r>
              <a:rPr lang="en-US" dirty="0" smtClean="0"/>
              <a:t>Let’s start by thinking about how linear regression works with categorical predictors. </a:t>
            </a:r>
            <a:endParaRPr lang="en-US" b="0" dirty="0" smtClean="0"/>
          </a:p>
          <a:p>
            <a:endParaRPr lang="en-US" dirty="0" smtClean="0"/>
          </a:p>
          <a:p>
            <a:endParaRPr lang="en-US" dirty="0"/>
          </a:p>
        </p:txBody>
      </p:sp>
      <p:sp>
        <p:nvSpPr>
          <p:cNvPr id="2" name="Slide Number Placeholder 1"/>
          <p:cNvSpPr>
            <a:spLocks noGrp="1"/>
          </p:cNvSpPr>
          <p:nvPr>
            <p:ph type="sldNum" sz="quarter" idx="12"/>
          </p:nvPr>
        </p:nvSpPr>
        <p:spPr>
          <a:xfrm>
            <a:off x="6833151" y="6509440"/>
            <a:ext cx="2133600" cy="365125"/>
          </a:xfrm>
        </p:spPr>
        <p:txBody>
          <a:bodyPr/>
          <a:lstStyle/>
          <a:p>
            <a:fld id="{6F921CF1-355D-4118-B2D7-6B1212D1F208}" type="slidenum">
              <a:rPr lang="en-US" smtClean="0"/>
              <a:t>12</a:t>
            </a:fld>
            <a:endParaRPr lang="en-US"/>
          </a:p>
        </p:txBody>
      </p:sp>
      <p:pic>
        <p:nvPicPr>
          <p:cNvPr id="5" name="Picture 4"/>
          <p:cNvPicPr>
            <a:picLocks noChangeAspect="1"/>
          </p:cNvPicPr>
          <p:nvPr/>
        </p:nvPicPr>
        <p:blipFill>
          <a:blip r:embed="rId2"/>
          <a:stretch>
            <a:fillRect/>
          </a:stretch>
        </p:blipFill>
        <p:spPr>
          <a:xfrm>
            <a:off x="2384599" y="2819400"/>
            <a:ext cx="4486275" cy="3495675"/>
          </a:xfrm>
          <a:prstGeom prst="rect">
            <a:avLst/>
          </a:prstGeom>
        </p:spPr>
      </p:pic>
    </p:spTree>
    <p:extLst>
      <p:ext uri="{BB962C8B-B14F-4D97-AF65-F5344CB8AC3E}">
        <p14:creationId xmlns:p14="http://schemas.microsoft.com/office/powerpoint/2010/main" val="5468538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28600"/>
            <a:ext cx="6400800" cy="523220"/>
          </a:xfrm>
          <a:prstGeom prst="rect">
            <a:avLst/>
          </a:prstGeom>
          <a:solidFill>
            <a:schemeClr val="bg1">
              <a:lumMod val="75000"/>
              <a:alpha val="70000"/>
            </a:schemeClr>
          </a:solidFill>
        </p:spPr>
        <p:txBody>
          <a:bodyPr wrap="square" rtlCol="0">
            <a:spAutoFit/>
          </a:bodyPr>
          <a:lstStyle/>
          <a:p>
            <a:pPr algn="ctr"/>
            <a:r>
              <a:rPr lang="en-US" sz="2800" b="1" dirty="0" smtClean="0"/>
              <a:t>Coding Multicategorical Variables</a:t>
            </a:r>
            <a:endParaRPr lang="en-US" sz="2800" b="1" dirty="0"/>
          </a:p>
        </p:txBody>
      </p:sp>
      <p:sp>
        <p:nvSpPr>
          <p:cNvPr id="7" name="TextBox 6"/>
          <p:cNvSpPr txBox="1"/>
          <p:nvPr/>
        </p:nvSpPr>
        <p:spPr>
          <a:xfrm>
            <a:off x="609600" y="1066800"/>
            <a:ext cx="8001000" cy="1477328"/>
          </a:xfrm>
          <a:prstGeom prst="rect">
            <a:avLst/>
          </a:prstGeom>
          <a:noFill/>
        </p:spPr>
        <p:txBody>
          <a:bodyPr wrap="square" rtlCol="0">
            <a:spAutoFit/>
          </a:bodyPr>
          <a:lstStyle/>
          <a:p>
            <a:r>
              <a:rPr lang="en-US" dirty="0" smtClean="0"/>
              <a:t>In a regression analysis all predictors need to be </a:t>
            </a:r>
            <a:r>
              <a:rPr lang="en-US" b="1" dirty="0" smtClean="0"/>
              <a:t>quantitative</a:t>
            </a:r>
            <a:r>
              <a:rPr lang="en-US" dirty="0" smtClean="0"/>
              <a:t> or </a:t>
            </a:r>
            <a:r>
              <a:rPr lang="en-US" b="1" dirty="0" smtClean="0"/>
              <a:t>dichotomous</a:t>
            </a:r>
            <a:r>
              <a:rPr lang="en-US" dirty="0" smtClean="0"/>
              <a:t>. So how do we include a multicategorical variable in regression analysis?</a:t>
            </a:r>
          </a:p>
          <a:p>
            <a:endParaRPr lang="en-US" dirty="0"/>
          </a:p>
          <a:p>
            <a:r>
              <a:rPr lang="en-US" dirty="0" smtClean="0"/>
              <a:t>If the multicategorical variable has </a:t>
            </a:r>
            <a:r>
              <a:rPr lang="en-US" i="1" dirty="0" smtClean="0"/>
              <a:t>k</a:t>
            </a:r>
            <a:r>
              <a:rPr lang="en-US" dirty="0" smtClean="0"/>
              <a:t> categories, it can be represented by </a:t>
            </a:r>
            <a:r>
              <a:rPr lang="en-US" i="1" dirty="0" smtClean="0"/>
              <a:t>k</a:t>
            </a:r>
            <a:r>
              <a:rPr lang="en-US" dirty="0" smtClean="0"/>
              <a:t>-1 dichotomous or continuous variables.  </a:t>
            </a:r>
            <a:endParaRPr lang="en-US" dirty="0"/>
          </a:p>
        </p:txBody>
      </p:sp>
      <p:sp>
        <p:nvSpPr>
          <p:cNvPr id="8" name="TextBox 7"/>
          <p:cNvSpPr txBox="1"/>
          <p:nvPr/>
        </p:nvSpPr>
        <p:spPr>
          <a:xfrm>
            <a:off x="609600" y="2743200"/>
            <a:ext cx="8077200" cy="1477328"/>
          </a:xfrm>
          <a:prstGeom prst="rect">
            <a:avLst/>
          </a:prstGeom>
          <a:noFill/>
        </p:spPr>
        <p:txBody>
          <a:bodyPr wrap="square" rtlCol="0">
            <a:spAutoFit/>
          </a:bodyPr>
          <a:lstStyle/>
          <a:p>
            <a:r>
              <a:rPr lang="en-US" dirty="0" smtClean="0"/>
              <a:t>Methods for coding multicategorical variables:</a:t>
            </a:r>
          </a:p>
          <a:p>
            <a:pPr marL="285750" indent="-285750">
              <a:buFont typeface="Arial" pitchFamily="34" charset="0"/>
              <a:buChar char="•"/>
            </a:pPr>
            <a:r>
              <a:rPr lang="en-US" dirty="0" smtClean="0"/>
              <a:t>Indicator / Dummy Coding</a:t>
            </a:r>
          </a:p>
          <a:p>
            <a:pPr marL="285750" indent="-285750">
              <a:buFont typeface="Arial" pitchFamily="34" charset="0"/>
              <a:buChar char="•"/>
            </a:pPr>
            <a:r>
              <a:rPr lang="en-US" dirty="0" smtClean="0"/>
              <a:t>Sequential Coding</a:t>
            </a:r>
          </a:p>
          <a:p>
            <a:pPr marL="285750" indent="-285750">
              <a:buFont typeface="Arial" pitchFamily="34" charset="0"/>
              <a:buChar char="•"/>
            </a:pPr>
            <a:r>
              <a:rPr lang="en-US" dirty="0" err="1" smtClean="0"/>
              <a:t>Helmert</a:t>
            </a:r>
            <a:r>
              <a:rPr lang="en-US" dirty="0" smtClean="0"/>
              <a:t> </a:t>
            </a:r>
            <a:r>
              <a:rPr lang="en-US" dirty="0" smtClean="0"/>
              <a:t>Coding</a:t>
            </a:r>
          </a:p>
          <a:p>
            <a:pPr marL="285750" indent="-285750">
              <a:buFont typeface="Arial" pitchFamily="34" charset="0"/>
              <a:buChar char="•"/>
            </a:pPr>
            <a:r>
              <a:rPr lang="en-US" dirty="0" smtClean="0"/>
              <a:t>Effects Coding</a:t>
            </a:r>
            <a:endParaRPr lang="en-US" dirty="0" smtClean="0"/>
          </a:p>
        </p:txBody>
      </p:sp>
      <p:sp>
        <p:nvSpPr>
          <p:cNvPr id="9" name="TextBox 8"/>
          <p:cNvSpPr txBox="1"/>
          <p:nvPr/>
        </p:nvSpPr>
        <p:spPr>
          <a:xfrm>
            <a:off x="609600" y="4343400"/>
            <a:ext cx="7848600" cy="1754326"/>
          </a:xfrm>
          <a:prstGeom prst="rect">
            <a:avLst/>
          </a:prstGeom>
          <a:noFill/>
        </p:spPr>
        <p:txBody>
          <a:bodyPr wrap="square" rtlCol="0">
            <a:spAutoFit/>
          </a:bodyPr>
          <a:lstStyle/>
          <a:p>
            <a:r>
              <a:rPr lang="en-US" dirty="0" smtClean="0"/>
              <a:t>Example of Multicategorical Variables in Psychology:</a:t>
            </a:r>
          </a:p>
          <a:p>
            <a:pPr marL="285750" indent="-285750">
              <a:buFont typeface="Arial" pitchFamily="34" charset="0"/>
              <a:buChar char="•"/>
            </a:pPr>
            <a:r>
              <a:rPr lang="en-US" dirty="0" smtClean="0"/>
              <a:t>Ethnicity (e.g., Caucasian, Asian, Hispanic, African, etc.)</a:t>
            </a:r>
          </a:p>
          <a:p>
            <a:pPr marL="285750" indent="-285750">
              <a:buFont typeface="Arial" pitchFamily="34" charset="0"/>
              <a:buChar char="•"/>
            </a:pPr>
            <a:r>
              <a:rPr lang="en-US" dirty="0" smtClean="0"/>
              <a:t>Religion (e.g., Christian, Buddhist, Sikh, etc.)</a:t>
            </a:r>
          </a:p>
          <a:p>
            <a:pPr marL="285750" indent="-285750">
              <a:buFont typeface="Arial" pitchFamily="34" charset="0"/>
              <a:buChar char="•"/>
            </a:pPr>
            <a:r>
              <a:rPr lang="en-US" dirty="0" smtClean="0"/>
              <a:t>Gender Identity (e.g., female, male, non-binary, </a:t>
            </a:r>
            <a:r>
              <a:rPr lang="en-US" dirty="0" err="1" smtClean="0"/>
              <a:t>genderqueer</a:t>
            </a:r>
            <a:r>
              <a:rPr lang="en-US" dirty="0" smtClean="0"/>
              <a:t>, etc.)</a:t>
            </a:r>
          </a:p>
          <a:p>
            <a:pPr marL="285750" indent="-285750">
              <a:buFont typeface="Arial" pitchFamily="34" charset="0"/>
              <a:buChar char="•"/>
            </a:pPr>
            <a:r>
              <a:rPr lang="en-US" dirty="0" smtClean="0"/>
              <a:t>Conditions in Study</a:t>
            </a:r>
          </a:p>
          <a:p>
            <a:pPr marL="285750" indent="-285750">
              <a:buFont typeface="Arial" pitchFamily="34" charset="0"/>
              <a:buChar char="•"/>
            </a:pPr>
            <a:r>
              <a:rPr lang="en-US" dirty="0" smtClean="0"/>
              <a:t>Marital Status (married, single, widowed, divorced)</a:t>
            </a:r>
            <a:endParaRPr lang="en-US" dirty="0"/>
          </a:p>
        </p:txBody>
      </p:sp>
      <p:sp>
        <p:nvSpPr>
          <p:cNvPr id="2" name="Slide Number Placeholder 1"/>
          <p:cNvSpPr>
            <a:spLocks noGrp="1"/>
          </p:cNvSpPr>
          <p:nvPr>
            <p:ph type="sldNum" sz="quarter" idx="12"/>
          </p:nvPr>
        </p:nvSpPr>
        <p:spPr/>
        <p:txBody>
          <a:bodyPr/>
          <a:lstStyle/>
          <a:p>
            <a:fld id="{6F921CF1-355D-4118-B2D7-6B1212D1F208}" type="slidenum">
              <a:rPr lang="en-US" smtClean="0"/>
              <a:t>13</a:t>
            </a:fld>
            <a:endParaRPr lang="en-US"/>
          </a:p>
        </p:txBody>
      </p:sp>
    </p:spTree>
    <p:extLst>
      <p:ext uri="{BB962C8B-B14F-4D97-AF65-F5344CB8AC3E}">
        <p14:creationId xmlns:p14="http://schemas.microsoft.com/office/powerpoint/2010/main" val="400540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28600"/>
            <a:ext cx="6400800" cy="523220"/>
          </a:xfrm>
          <a:prstGeom prst="rect">
            <a:avLst/>
          </a:prstGeom>
          <a:solidFill>
            <a:schemeClr val="bg1">
              <a:lumMod val="75000"/>
              <a:alpha val="70000"/>
            </a:schemeClr>
          </a:solidFill>
        </p:spPr>
        <p:txBody>
          <a:bodyPr wrap="square" rtlCol="0">
            <a:spAutoFit/>
          </a:bodyPr>
          <a:lstStyle/>
          <a:p>
            <a:pPr algn="ctr"/>
            <a:r>
              <a:rPr lang="en-US" sz="2800" b="1" dirty="0" smtClean="0"/>
              <a:t>Indicator Coding</a:t>
            </a:r>
            <a:endParaRPr lang="en-US" sz="2800" b="1" dirty="0"/>
          </a:p>
        </p:txBody>
      </p:sp>
      <p:sp>
        <p:nvSpPr>
          <p:cNvPr id="7" name="TextBox 6"/>
          <p:cNvSpPr txBox="1"/>
          <p:nvPr/>
        </p:nvSpPr>
        <p:spPr>
          <a:xfrm>
            <a:off x="609600" y="1066800"/>
            <a:ext cx="8001000" cy="2308324"/>
          </a:xfrm>
          <a:prstGeom prst="rect">
            <a:avLst/>
          </a:prstGeom>
          <a:noFill/>
        </p:spPr>
        <p:txBody>
          <a:bodyPr wrap="square" rtlCol="0">
            <a:spAutoFit/>
          </a:bodyPr>
          <a:lstStyle/>
          <a:p>
            <a:r>
              <a:rPr lang="en-US" dirty="0" smtClean="0"/>
              <a:t>Select one group to be the “reference group,” this group will be compared to all other groups. This group gets a score of zero on variables in the new coded set. </a:t>
            </a:r>
          </a:p>
          <a:p>
            <a:endParaRPr lang="en-US" dirty="0"/>
          </a:p>
          <a:p>
            <a:r>
              <a:rPr lang="en-US" dirty="0" smtClean="0"/>
              <a:t>Each other group will then receive a 1 for one of the recoded variables and a zero on all others.</a:t>
            </a:r>
          </a:p>
          <a:p>
            <a:endParaRPr lang="en-US" dirty="0"/>
          </a:p>
          <a:p>
            <a:r>
              <a:rPr lang="en-US" dirty="0" smtClean="0"/>
              <a:t>Example: Marital Status (Single = 1, Married = 2, Widowed = 3, Divorced = 4, Separated = 5)</a:t>
            </a:r>
          </a:p>
        </p:txBody>
      </p:sp>
      <p:graphicFrame>
        <p:nvGraphicFramePr>
          <p:cNvPr id="2" name="Table 1"/>
          <p:cNvGraphicFramePr>
            <a:graphicFrameLocks noGrp="1"/>
          </p:cNvGraphicFramePr>
          <p:nvPr>
            <p:extLst>
              <p:ext uri="{D42A27DB-BD31-4B8C-83A1-F6EECF244321}">
                <p14:modId xmlns:p14="http://schemas.microsoft.com/office/powerpoint/2010/main" val="549840289"/>
              </p:ext>
            </p:extLst>
          </p:nvPr>
        </p:nvGraphicFramePr>
        <p:xfrm>
          <a:off x="990600" y="3554462"/>
          <a:ext cx="6667500" cy="2225040"/>
        </p:xfrm>
        <a:graphic>
          <a:graphicData uri="http://schemas.openxmlformats.org/drawingml/2006/table">
            <a:tbl>
              <a:tblPr firstRow="1" bandRow="1">
                <a:tableStyleId>{2D5ABB26-0587-4C30-8999-92F81FD0307C}</a:tableStyleId>
              </a:tblPr>
              <a:tblGrid>
                <a:gridCol w="16002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333500">
                  <a:extLst>
                    <a:ext uri="{9D8B030D-6E8A-4147-A177-3AD203B41FA5}">
                      <a16:colId xmlns:a16="http://schemas.microsoft.com/office/drawing/2014/main" val="20002"/>
                    </a:ext>
                  </a:extLst>
                </a:gridCol>
                <a:gridCol w="1333500">
                  <a:extLst>
                    <a:ext uri="{9D8B030D-6E8A-4147-A177-3AD203B41FA5}">
                      <a16:colId xmlns:a16="http://schemas.microsoft.com/office/drawing/2014/main" val="20003"/>
                    </a:ext>
                  </a:extLst>
                </a:gridCol>
                <a:gridCol w="1333500">
                  <a:extLst>
                    <a:ext uri="{9D8B030D-6E8A-4147-A177-3AD203B41FA5}">
                      <a16:colId xmlns:a16="http://schemas.microsoft.com/office/drawing/2014/main" val="2135778943"/>
                    </a:ext>
                  </a:extLst>
                </a:gridCol>
              </a:tblGrid>
              <a:tr h="370840">
                <a:tc>
                  <a:txBody>
                    <a:bodyPr/>
                    <a:lstStyle/>
                    <a:p>
                      <a:r>
                        <a:rPr lang="en-US" dirty="0" smtClean="0"/>
                        <a:t>Marital Status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D</a:t>
                      </a:r>
                      <a:r>
                        <a:rPr lang="en-US" baseline="-25000"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a:t>
                      </a:r>
                      <a:r>
                        <a:rPr lang="en-US" baseline="-25000" dirty="0" smtClean="0"/>
                        <a:t>2</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a:t>
                      </a:r>
                      <a:r>
                        <a:rPr lang="en-US" baseline="-25000" dirty="0" smtClean="0"/>
                        <a:t>3</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a:t>
                      </a:r>
                      <a:r>
                        <a:rPr lang="en-US" baseline="-25000" dirty="0" smtClean="0"/>
                        <a:t>4</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smtClean="0"/>
                        <a:t>1 (Si)</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dirty="0" smtClean="0"/>
                        <a:t>2 (M)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dirty="0" smtClean="0"/>
                        <a:t>3 (W)</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dirty="0" smtClean="0"/>
                        <a:t>4 (D)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r>
                        <a:rPr lang="en-US" dirty="0" smtClean="0"/>
                        <a:t>5 (Se)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52542"/>
                  </a:ext>
                </a:extLst>
              </a:tr>
            </a:tbl>
          </a:graphicData>
        </a:graphic>
      </p:graphicFrame>
      <p:sp>
        <p:nvSpPr>
          <p:cNvPr id="3" name="Rectangle 2"/>
          <p:cNvSpPr/>
          <p:nvPr/>
        </p:nvSpPr>
        <p:spPr>
          <a:xfrm>
            <a:off x="2915165" y="2729735"/>
            <a:ext cx="1047235" cy="31826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2414404" y="6228080"/>
                <a:ext cx="4666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a:rPr>
                            <m:t>𝑌</m:t>
                          </m:r>
                        </m:e>
                        <m:sub>
                          <m:r>
                            <a:rPr lang="en-US" b="0" i="1" smtClean="0">
                              <a:solidFill>
                                <a:schemeClr val="tx1"/>
                              </a:solidFill>
                              <a:latin typeface="Cambria Math"/>
                            </a:rPr>
                            <m:t>𝑖</m:t>
                          </m:r>
                        </m:sub>
                      </m:sSub>
                      <m:r>
                        <a:rPr lang="en-US" b="0" i="1" smtClean="0">
                          <a:solidFill>
                            <a:schemeClr val="tx1"/>
                          </a:solidFill>
                          <a:latin typeface="Cambria Math"/>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a:rPr>
                            <m:t>𝑏</m:t>
                          </m:r>
                        </m:e>
                        <m:sub>
                          <m:r>
                            <a:rPr lang="en-US" b="0" i="1" smtClean="0">
                              <a:solidFill>
                                <a:schemeClr val="tx1"/>
                              </a:solidFill>
                              <a:latin typeface="Cambria Math"/>
                            </a:rPr>
                            <m:t>0</m:t>
                          </m:r>
                        </m:sub>
                      </m:sSub>
                      <m:r>
                        <a:rPr lang="en-US" b="0" i="1" smtClean="0">
                          <a:solidFill>
                            <a:schemeClr val="tx1"/>
                          </a:solidFill>
                          <a:latin typeface="Cambria Math"/>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a:rPr>
                            <m:t>𝑏</m:t>
                          </m:r>
                        </m:e>
                        <m:sub>
                          <m:r>
                            <a:rPr lang="en-US" b="0" i="1" smtClean="0">
                              <a:solidFill>
                                <a:schemeClr val="tx1"/>
                              </a:solidFill>
                              <a:latin typeface="Cambria Math"/>
                            </a:rPr>
                            <m:t>1</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a:rPr>
                            <m:t>𝐷</m:t>
                          </m:r>
                        </m:e>
                        <m:sub>
                          <m:r>
                            <a:rPr lang="en-US" b="0" i="1" smtClean="0">
                              <a:solidFill>
                                <a:schemeClr val="tx1"/>
                              </a:solidFill>
                              <a:latin typeface="Cambria Math"/>
                            </a:rPr>
                            <m:t>1</m:t>
                          </m:r>
                          <m:r>
                            <a:rPr lang="en-US" b="0" i="1" smtClean="0">
                              <a:solidFill>
                                <a:schemeClr val="tx1"/>
                              </a:solidFill>
                              <a:latin typeface="Cambria Math"/>
                            </a:rPr>
                            <m:t>𝑖</m:t>
                          </m:r>
                        </m:sub>
                      </m:sSub>
                      <m:r>
                        <a:rPr lang="en-US" b="0" i="1" smtClean="0">
                          <a:solidFill>
                            <a:schemeClr val="tx1"/>
                          </a:solidFill>
                          <a:latin typeface="Cambria Math"/>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a:rPr>
                            <m:t>𝑏</m:t>
                          </m:r>
                        </m:e>
                        <m:sub>
                          <m:r>
                            <a:rPr lang="en-US" b="0" i="1" smtClean="0">
                              <a:solidFill>
                                <a:schemeClr val="tx1"/>
                              </a:solidFill>
                              <a:latin typeface="Cambria Math"/>
                            </a:rPr>
                            <m:t>2</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a:rPr>
                            <m:t>𝐷</m:t>
                          </m:r>
                        </m:e>
                        <m:sub>
                          <m:r>
                            <a:rPr lang="en-US" b="0" i="1" smtClean="0">
                              <a:solidFill>
                                <a:schemeClr val="tx1"/>
                              </a:solidFill>
                              <a:latin typeface="Cambria Math"/>
                            </a:rPr>
                            <m:t>2</m:t>
                          </m:r>
                          <m:r>
                            <a:rPr lang="en-US" b="0" i="1" smtClean="0">
                              <a:solidFill>
                                <a:schemeClr val="tx1"/>
                              </a:solidFill>
                              <a:latin typeface="Cambria Math"/>
                            </a:rPr>
                            <m:t>𝑖</m:t>
                          </m:r>
                        </m:sub>
                      </m:sSub>
                      <m:r>
                        <a:rPr lang="en-US" b="0" i="1" smtClean="0">
                          <a:solidFill>
                            <a:schemeClr val="tx1"/>
                          </a:solidFill>
                          <a:latin typeface="Cambria Math"/>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a:rPr>
                            <m:t>𝑏</m:t>
                          </m:r>
                        </m:e>
                        <m:sub>
                          <m:r>
                            <a:rPr lang="en-US" b="0" i="1" smtClean="0">
                              <a:solidFill>
                                <a:schemeClr val="tx1"/>
                              </a:solidFill>
                              <a:latin typeface="Cambria Math"/>
                            </a:rPr>
                            <m:t>3</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a:rPr>
                            <m:t>𝐷</m:t>
                          </m:r>
                        </m:e>
                        <m:sub>
                          <m:r>
                            <a:rPr lang="en-US" b="0" i="1" smtClean="0">
                              <a:solidFill>
                                <a:schemeClr val="tx1"/>
                              </a:solidFill>
                              <a:latin typeface="Cambria Math"/>
                            </a:rPr>
                            <m:t>3</m:t>
                          </m:r>
                          <m:r>
                            <a:rPr lang="en-US" b="0" i="1" smtClean="0">
                              <a:solidFill>
                                <a:schemeClr val="tx1"/>
                              </a:solidFill>
                              <a:latin typeface="Cambria Math"/>
                            </a:rPr>
                            <m:t>𝑖</m:t>
                          </m:r>
                        </m:sub>
                      </m:sSub>
                      <m:r>
                        <a:rPr lang="en-US" b="0" i="1" smtClean="0">
                          <a:solidFill>
                            <a:schemeClr val="tx1"/>
                          </a:solidFill>
                          <a:latin typeface="Cambria Math"/>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4</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4</m:t>
                          </m:r>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a:rPr>
                            <m:t>𝑒</m:t>
                          </m:r>
                        </m:e>
                        <m:sub>
                          <m:r>
                            <a:rPr lang="en-US" b="0" i="1" smtClean="0">
                              <a:solidFill>
                                <a:schemeClr val="tx1"/>
                              </a:solidFill>
                              <a:latin typeface="Cambria Math"/>
                            </a:rPr>
                            <m:t>𝑖</m:t>
                          </m:r>
                        </m:sub>
                      </m:sSub>
                    </m:oMath>
                  </m:oMathPara>
                </a14:m>
                <a:endParaRPr lang="en-US" dirty="0">
                  <a:solidFill>
                    <a:schemeClr val="tx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414404" y="6228080"/>
                <a:ext cx="4666855" cy="369332"/>
              </a:xfrm>
              <a:prstGeom prst="rect">
                <a:avLst/>
              </a:prstGeom>
              <a:blipFill>
                <a:blip r:embed="rId2"/>
                <a:stretch>
                  <a:fillRect b="-1667"/>
                </a:stretch>
              </a:blipFill>
            </p:spPr>
            <p:txBody>
              <a:bodyPr/>
              <a:lstStyle/>
              <a:p>
                <a:r>
                  <a:rPr lang="en-US">
                    <a:noFill/>
                  </a:rPr>
                  <a:t> </a:t>
                </a:r>
              </a:p>
            </p:txBody>
          </p:sp>
        </mc:Fallback>
      </mc:AlternateContent>
      <p:sp>
        <p:nvSpPr>
          <p:cNvPr id="5" name="Rectangle 4"/>
          <p:cNvSpPr/>
          <p:nvPr/>
        </p:nvSpPr>
        <p:spPr>
          <a:xfrm>
            <a:off x="2619938" y="4013084"/>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19938" y="5077824"/>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776811" y="4733760"/>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44663" y="5103797"/>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091237" y="5105400"/>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073732" y="4724007"/>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700563" y="4363723"/>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073732" y="4327800"/>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073732" y="3977692"/>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744663" y="4031910"/>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619938" y="4729776"/>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619938" y="4348776"/>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6F921CF1-355D-4118-B2D7-6B1212D1F208}" type="slidenum">
              <a:rPr lang="en-US" smtClean="0"/>
              <a:t>14</a:t>
            </a:fld>
            <a:endParaRPr lang="en-US"/>
          </a:p>
        </p:txBody>
      </p:sp>
      <p:sp>
        <p:nvSpPr>
          <p:cNvPr id="20" name="Rectangle 19"/>
          <p:cNvSpPr/>
          <p:nvPr/>
        </p:nvSpPr>
        <p:spPr>
          <a:xfrm>
            <a:off x="6405663" y="4705093"/>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406019" y="5075130"/>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361919" y="4335056"/>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406019" y="4003243"/>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648465" y="5480548"/>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711764" y="5488209"/>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040833" y="5472988"/>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372889" y="5488030"/>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958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5" grpId="0" animBg="1"/>
      <p:bldP spid="8" grpId="0" animBg="1"/>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228600"/>
            <a:ext cx="7391400" cy="523220"/>
          </a:xfrm>
          <a:prstGeom prst="rect">
            <a:avLst/>
          </a:prstGeom>
          <a:solidFill>
            <a:schemeClr val="bg1">
              <a:lumMod val="75000"/>
              <a:alpha val="70000"/>
            </a:schemeClr>
          </a:solidFill>
        </p:spPr>
        <p:txBody>
          <a:bodyPr wrap="square" rtlCol="0">
            <a:spAutoFit/>
          </a:bodyPr>
          <a:lstStyle/>
          <a:p>
            <a:pPr algn="ctr"/>
            <a:r>
              <a:rPr lang="en-US" sz="2800" b="1" dirty="0" smtClean="0"/>
              <a:t>Indicator Coding: Interpreting Regression Results</a:t>
            </a:r>
            <a:endParaRPr lang="en-US" sz="2800" b="1" dirty="0"/>
          </a:p>
        </p:txBody>
      </p:sp>
      <mc:AlternateContent xmlns:mc="http://schemas.openxmlformats.org/markup-compatibility/2006" xmlns:a14="http://schemas.microsoft.com/office/drawing/2010/main">
        <mc:Choice Requires="a14">
          <p:sp>
            <p:nvSpPr>
              <p:cNvPr id="7" name="TextBox 6"/>
              <p:cNvSpPr txBox="1"/>
              <p:nvPr/>
            </p:nvSpPr>
            <p:spPr>
              <a:xfrm>
                <a:off x="304800" y="3585467"/>
                <a:ext cx="8610600" cy="2862322"/>
              </a:xfrm>
              <a:prstGeom prst="rect">
                <a:avLst/>
              </a:prstGeom>
              <a:noFill/>
            </p:spPr>
            <p:txBody>
              <a:bodyPr wrap="square" rtlCol="0">
                <a:spAutoFit/>
              </a:bodyPr>
              <a:lstStyle/>
              <a:p>
                <a:r>
                  <a:rPr lang="en-US" dirty="0" smtClean="0"/>
                  <a:t>The average salary for </a:t>
                </a:r>
                <a:r>
                  <a:rPr lang="en-US" b="1" dirty="0" smtClean="0">
                    <a:solidFill>
                      <a:srgbClr val="C00000"/>
                    </a:solidFill>
                  </a:rPr>
                  <a:t>single people </a:t>
                </a:r>
                <a:r>
                  <a:rPr lang="en-US" dirty="0" smtClean="0"/>
                  <a:t>was $92,740. </a:t>
                </a:r>
              </a:p>
              <a:p>
                <a:endParaRPr lang="en-US" dirty="0"/>
              </a:p>
              <a:p>
                <a:r>
                  <a:rPr lang="en-US" b="1" dirty="0" smtClean="0">
                    <a:solidFill>
                      <a:schemeClr val="tx2">
                        <a:lumMod val="75000"/>
                      </a:schemeClr>
                    </a:solidFill>
                  </a:rPr>
                  <a:t>Married people </a:t>
                </a:r>
                <a:r>
                  <a:rPr lang="en-US" dirty="0" smtClean="0"/>
                  <a:t>made $26,130 </a:t>
                </a:r>
                <a:r>
                  <a:rPr lang="en-US" u="sng" dirty="0" smtClean="0"/>
                  <a:t>more</a:t>
                </a:r>
                <a:r>
                  <a:rPr lang="en-US" dirty="0" smtClean="0"/>
                  <a:t> than single people. </a:t>
                </a:r>
              </a:p>
              <a:p>
                <a:r>
                  <a:rPr lang="en-US" dirty="0"/>
                  <a:t>	</a:t>
                </a:r>
                <a:r>
                  <a:rPr lang="en-US" dirty="0" smtClean="0"/>
                  <a:t>Predicted Mean: </a:t>
                </a:r>
                <a14:m>
                  <m:oMath xmlns:m="http://schemas.openxmlformats.org/officeDocument/2006/math">
                    <m:r>
                      <a:rPr lang="en-US" b="0" i="1" smtClean="0">
                        <a:latin typeface="Cambria Math" panose="02040503050406030204" pitchFamily="18" charset="0"/>
                      </a:rPr>
                      <m:t>$92740+$26130=$118,870</m:t>
                    </m:r>
                  </m:oMath>
                </a14:m>
                <a:r>
                  <a:rPr lang="en-US" dirty="0" smtClean="0"/>
                  <a:t> </a:t>
                </a:r>
                <a:endParaRPr lang="en-US" b="1" dirty="0"/>
              </a:p>
              <a:p>
                <a:r>
                  <a:rPr lang="en-US" b="1" dirty="0" smtClean="0">
                    <a:solidFill>
                      <a:schemeClr val="tx2">
                        <a:lumMod val="75000"/>
                      </a:schemeClr>
                    </a:solidFill>
                  </a:rPr>
                  <a:t>Widowed </a:t>
                </a:r>
                <a:r>
                  <a:rPr lang="en-US" b="1" dirty="0">
                    <a:solidFill>
                      <a:schemeClr val="tx2">
                        <a:lumMod val="75000"/>
                      </a:schemeClr>
                    </a:solidFill>
                  </a:rPr>
                  <a:t>people </a:t>
                </a:r>
                <a:r>
                  <a:rPr lang="en-US" dirty="0"/>
                  <a:t>made </a:t>
                </a:r>
                <a:r>
                  <a:rPr lang="en-US" dirty="0" smtClean="0"/>
                  <a:t>$6,800 </a:t>
                </a:r>
                <a:r>
                  <a:rPr lang="en-US" u="sng" dirty="0" smtClean="0"/>
                  <a:t>more </a:t>
                </a:r>
                <a:r>
                  <a:rPr lang="en-US" dirty="0" smtClean="0"/>
                  <a:t>than </a:t>
                </a:r>
                <a:r>
                  <a:rPr lang="en-US" dirty="0"/>
                  <a:t>single people.</a:t>
                </a:r>
              </a:p>
              <a:p>
                <a:r>
                  <a:rPr lang="en-US" dirty="0"/>
                  <a:t>	Predicted Mean: </a:t>
                </a:r>
                <a14:m>
                  <m:oMath xmlns:m="http://schemas.openxmlformats.org/officeDocument/2006/math">
                    <m:r>
                      <a:rPr lang="en-US" i="1">
                        <a:latin typeface="Cambria Math" panose="02040503050406030204" pitchFamily="18" charset="0"/>
                      </a:rPr>
                      <m:t>$92740+$</m:t>
                    </m:r>
                    <m:r>
                      <a:rPr lang="en-US" b="0" i="1" smtClean="0">
                        <a:latin typeface="Cambria Math" panose="02040503050406030204" pitchFamily="18" charset="0"/>
                      </a:rPr>
                      <m:t>6800</m:t>
                    </m:r>
                    <m:r>
                      <a:rPr lang="en-US" i="1">
                        <a:latin typeface="Cambria Math" panose="02040503050406030204" pitchFamily="18" charset="0"/>
                      </a:rPr>
                      <m:t>=$</m:t>
                    </m:r>
                    <m:r>
                      <a:rPr lang="en-US" b="0" i="1" smtClean="0">
                        <a:latin typeface="Cambria Math" panose="02040503050406030204" pitchFamily="18" charset="0"/>
                      </a:rPr>
                      <m:t>99,540</m:t>
                    </m:r>
                  </m:oMath>
                </a14:m>
                <a:r>
                  <a:rPr lang="en-US" dirty="0"/>
                  <a:t> </a:t>
                </a:r>
              </a:p>
              <a:p>
                <a:r>
                  <a:rPr lang="en-US" b="1" dirty="0" smtClean="0">
                    <a:solidFill>
                      <a:schemeClr val="tx2">
                        <a:lumMod val="75000"/>
                      </a:schemeClr>
                    </a:solidFill>
                  </a:rPr>
                  <a:t>Divorced </a:t>
                </a:r>
                <a:r>
                  <a:rPr lang="en-US" b="1" dirty="0">
                    <a:solidFill>
                      <a:schemeClr val="tx2">
                        <a:lumMod val="75000"/>
                      </a:schemeClr>
                    </a:solidFill>
                  </a:rPr>
                  <a:t>people </a:t>
                </a:r>
                <a:r>
                  <a:rPr lang="en-US" dirty="0"/>
                  <a:t>made </a:t>
                </a:r>
                <a:r>
                  <a:rPr lang="en-US" dirty="0" smtClean="0"/>
                  <a:t>$10,430 </a:t>
                </a:r>
                <a:r>
                  <a:rPr lang="en-US" u="sng" dirty="0" smtClean="0"/>
                  <a:t>more</a:t>
                </a:r>
                <a:r>
                  <a:rPr lang="en-US" dirty="0" smtClean="0"/>
                  <a:t> </a:t>
                </a:r>
                <a:r>
                  <a:rPr lang="en-US" dirty="0"/>
                  <a:t>than single </a:t>
                </a:r>
                <a:r>
                  <a:rPr lang="en-US" dirty="0" smtClean="0"/>
                  <a:t>people.</a:t>
                </a:r>
              </a:p>
              <a:p>
                <a:r>
                  <a:rPr lang="en-US" dirty="0"/>
                  <a:t>	Predicted Mean: </a:t>
                </a:r>
                <a14:m>
                  <m:oMath xmlns:m="http://schemas.openxmlformats.org/officeDocument/2006/math">
                    <m:r>
                      <a:rPr lang="en-US" i="1">
                        <a:latin typeface="Cambria Math" panose="02040503050406030204" pitchFamily="18" charset="0"/>
                      </a:rPr>
                      <m:t>$92740+$</m:t>
                    </m:r>
                    <m:r>
                      <a:rPr lang="en-US" b="0" i="1" smtClean="0">
                        <a:latin typeface="Cambria Math" panose="02040503050406030204" pitchFamily="18" charset="0"/>
                      </a:rPr>
                      <m:t>10430</m:t>
                    </m:r>
                    <m:r>
                      <a:rPr lang="en-US" i="1">
                        <a:latin typeface="Cambria Math" panose="02040503050406030204" pitchFamily="18" charset="0"/>
                      </a:rPr>
                      <m:t>=$</m:t>
                    </m:r>
                    <m:r>
                      <a:rPr lang="en-US" b="0" i="1" smtClean="0">
                        <a:latin typeface="Cambria Math" panose="02040503050406030204" pitchFamily="18" charset="0"/>
                      </a:rPr>
                      <m:t>103,170</m:t>
                    </m:r>
                  </m:oMath>
                </a14:m>
                <a:r>
                  <a:rPr lang="en-US" dirty="0"/>
                  <a:t> </a:t>
                </a:r>
              </a:p>
              <a:p>
                <a:r>
                  <a:rPr lang="en-US" b="1" dirty="0" smtClean="0">
                    <a:solidFill>
                      <a:schemeClr val="tx2">
                        <a:lumMod val="75000"/>
                      </a:schemeClr>
                    </a:solidFill>
                  </a:rPr>
                  <a:t>Separated </a:t>
                </a:r>
                <a:r>
                  <a:rPr lang="en-US" b="1" dirty="0">
                    <a:solidFill>
                      <a:schemeClr val="tx2">
                        <a:lumMod val="75000"/>
                      </a:schemeClr>
                    </a:solidFill>
                  </a:rPr>
                  <a:t>people </a:t>
                </a:r>
                <a:r>
                  <a:rPr lang="en-US" dirty="0"/>
                  <a:t>made </a:t>
                </a:r>
                <a:r>
                  <a:rPr lang="en-US" dirty="0" smtClean="0"/>
                  <a:t>$8,430 </a:t>
                </a:r>
                <a:r>
                  <a:rPr lang="en-US" u="sng" dirty="0"/>
                  <a:t>more</a:t>
                </a:r>
                <a:r>
                  <a:rPr lang="en-US" dirty="0"/>
                  <a:t> than single people. </a:t>
                </a:r>
                <a:endParaRPr lang="en-US" dirty="0" smtClean="0"/>
              </a:p>
              <a:p>
                <a:r>
                  <a:rPr lang="en-US" dirty="0" smtClean="0"/>
                  <a:t>	Predicted </a:t>
                </a:r>
                <a:r>
                  <a:rPr lang="en-US" dirty="0"/>
                  <a:t>Mean: </a:t>
                </a:r>
                <a14:m>
                  <m:oMath xmlns:m="http://schemas.openxmlformats.org/officeDocument/2006/math">
                    <m:r>
                      <a:rPr lang="en-US" i="1">
                        <a:latin typeface="Cambria Math" panose="02040503050406030204" pitchFamily="18" charset="0"/>
                      </a:rPr>
                      <m:t>$92740+$</m:t>
                    </m:r>
                    <m:r>
                      <a:rPr lang="en-US" b="0" i="1" smtClean="0">
                        <a:latin typeface="Cambria Math" panose="02040503050406030204" pitchFamily="18" charset="0"/>
                      </a:rPr>
                      <m:t>8480</m:t>
                    </m:r>
                    <m:r>
                      <a:rPr lang="en-US" i="1">
                        <a:latin typeface="Cambria Math" panose="02040503050406030204" pitchFamily="18" charset="0"/>
                      </a:rPr>
                      <m:t>=$10</m:t>
                    </m:r>
                    <m:r>
                      <a:rPr lang="en-US" b="0" i="1" smtClean="0">
                        <a:latin typeface="Cambria Math" panose="02040503050406030204" pitchFamily="18" charset="0"/>
                      </a:rPr>
                      <m:t>1,220</m:t>
                    </m:r>
                  </m:oMath>
                </a14:m>
                <a:r>
                  <a:rPr lang="en-US" dirty="0" smtClean="0"/>
                  <a:t> </a:t>
                </a: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04800" y="3585467"/>
                <a:ext cx="8610600" cy="2862322"/>
              </a:xfrm>
              <a:prstGeom prst="rect">
                <a:avLst/>
              </a:prstGeom>
              <a:blipFill>
                <a:blip r:embed="rId2"/>
                <a:stretch>
                  <a:fillRect l="-566" t="-1064" b="-234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6F921CF1-355D-4118-B2D7-6B1212D1F208}" type="slidenum">
              <a:rPr lang="en-US" smtClean="0"/>
              <a:t>15</a:t>
            </a:fld>
            <a:endParaRPr lang="en-US"/>
          </a:p>
        </p:txBody>
      </p:sp>
      <p:graphicFrame>
        <p:nvGraphicFramePr>
          <p:cNvPr id="15" name="Table 14"/>
          <p:cNvGraphicFramePr>
            <a:graphicFrameLocks noGrp="1"/>
          </p:cNvGraphicFramePr>
          <p:nvPr>
            <p:extLst>
              <p:ext uri="{D42A27DB-BD31-4B8C-83A1-F6EECF244321}">
                <p14:modId xmlns:p14="http://schemas.microsoft.com/office/powerpoint/2010/main" val="4154209318"/>
              </p:ext>
            </p:extLst>
          </p:nvPr>
        </p:nvGraphicFramePr>
        <p:xfrm>
          <a:off x="2200472" y="1450965"/>
          <a:ext cx="4533899" cy="210312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1143827689"/>
                    </a:ext>
                  </a:extLst>
                </a:gridCol>
                <a:gridCol w="1219200">
                  <a:extLst>
                    <a:ext uri="{9D8B030D-6E8A-4147-A177-3AD203B41FA5}">
                      <a16:colId xmlns:a16="http://schemas.microsoft.com/office/drawing/2014/main" val="2259363193"/>
                    </a:ext>
                  </a:extLst>
                </a:gridCol>
                <a:gridCol w="952500">
                  <a:extLst>
                    <a:ext uri="{9D8B030D-6E8A-4147-A177-3AD203B41FA5}">
                      <a16:colId xmlns:a16="http://schemas.microsoft.com/office/drawing/2014/main" val="1789810502"/>
                    </a:ext>
                  </a:extLst>
                </a:gridCol>
                <a:gridCol w="1219199">
                  <a:extLst>
                    <a:ext uri="{9D8B030D-6E8A-4147-A177-3AD203B41FA5}">
                      <a16:colId xmlns:a16="http://schemas.microsoft.com/office/drawing/2014/main" val="2829287187"/>
                    </a:ext>
                  </a:extLst>
                </a:gridCol>
              </a:tblGrid>
              <a:tr h="271231">
                <a:tc gridSpan="2">
                  <a:txBody>
                    <a:bodyPr/>
                    <a:lstStyle/>
                    <a:p>
                      <a:r>
                        <a:rPr lang="en-US" sz="1200" dirty="0" smtClean="0"/>
                        <a:t>Predictor</a:t>
                      </a:r>
                      <a:endParaRPr lang="en-US" sz="1200" dirty="0"/>
                    </a:p>
                  </a:txBody>
                  <a:tcPr/>
                </a:tc>
                <a:tc hMerge="1">
                  <a:txBody>
                    <a:bodyPr/>
                    <a:lstStyle/>
                    <a:p>
                      <a:endParaRPr lang="en-US"/>
                    </a:p>
                  </a:txBody>
                  <a:tcPr/>
                </a:tc>
                <a:tc>
                  <a:txBody>
                    <a:bodyPr/>
                    <a:lstStyle/>
                    <a:p>
                      <a:r>
                        <a:rPr lang="en-US" sz="1200" dirty="0" smtClean="0"/>
                        <a:t>Coefficient</a:t>
                      </a:r>
                      <a:endParaRPr lang="en-US" sz="1200" dirty="0"/>
                    </a:p>
                  </a:txBody>
                  <a:tcPr/>
                </a:tc>
                <a:tc>
                  <a:txBody>
                    <a:bodyPr/>
                    <a:lstStyle/>
                    <a:p>
                      <a:r>
                        <a:rPr lang="en-US" sz="1200" dirty="0" smtClean="0"/>
                        <a:t>Standard</a:t>
                      </a:r>
                      <a:r>
                        <a:rPr lang="en-US" sz="1200" baseline="0" dirty="0" smtClean="0"/>
                        <a:t> Error</a:t>
                      </a:r>
                      <a:endParaRPr lang="en-US" sz="1200" dirty="0"/>
                    </a:p>
                  </a:txBody>
                  <a:tcPr/>
                </a:tc>
                <a:extLst>
                  <a:ext uri="{0D108BD9-81ED-4DB2-BD59-A6C34878D82A}">
                    <a16:rowId xmlns:a16="http://schemas.microsoft.com/office/drawing/2014/main" val="1208689382"/>
                  </a:ext>
                </a:extLst>
              </a:tr>
              <a:tr h="271231">
                <a:tc gridSpan="2">
                  <a:txBody>
                    <a:bodyPr/>
                    <a:lstStyle/>
                    <a:p>
                      <a:r>
                        <a:rPr lang="en-US" sz="1200" dirty="0" smtClean="0"/>
                        <a:t>Intercept</a:t>
                      </a:r>
                    </a:p>
                  </a:txBody>
                  <a:tcPr>
                    <a:solidFill>
                      <a:srgbClr val="92D050"/>
                    </a:solidFill>
                  </a:tcPr>
                </a:tc>
                <a:tc hMerge="1">
                  <a:txBody>
                    <a:bodyPr/>
                    <a:lstStyle/>
                    <a:p>
                      <a:endParaRPr lang="en-US"/>
                    </a:p>
                  </a:txBody>
                  <a:tcPr/>
                </a:tc>
                <a:tc>
                  <a:txBody>
                    <a:bodyPr/>
                    <a:lstStyle/>
                    <a:p>
                      <a:r>
                        <a:rPr lang="en-US" sz="1200" dirty="0" smtClean="0"/>
                        <a:t>92.74</a:t>
                      </a:r>
                      <a:endParaRPr lang="en-US" sz="1200" dirty="0"/>
                    </a:p>
                  </a:txBody>
                  <a:tcPr>
                    <a:solidFill>
                      <a:srgbClr val="92D050"/>
                    </a:solidFill>
                  </a:tcPr>
                </a:tc>
                <a:tc>
                  <a:txBody>
                    <a:bodyPr/>
                    <a:lstStyle/>
                    <a:p>
                      <a:r>
                        <a:rPr lang="en-US" sz="1200" dirty="0" smtClean="0"/>
                        <a:t>1.58</a:t>
                      </a:r>
                      <a:endParaRPr lang="en-US" sz="1200" dirty="0"/>
                    </a:p>
                  </a:txBody>
                  <a:tcPr>
                    <a:solidFill>
                      <a:srgbClr val="92D050"/>
                    </a:solidFill>
                  </a:tcPr>
                </a:tc>
                <a:extLst>
                  <a:ext uri="{0D108BD9-81ED-4DB2-BD59-A6C34878D82A}">
                    <a16:rowId xmlns:a16="http://schemas.microsoft.com/office/drawing/2014/main" val="1935562728"/>
                  </a:ext>
                </a:extLst>
              </a:tr>
              <a:tr h="271231">
                <a:tc gridSpan="2">
                  <a:txBody>
                    <a:bodyPr/>
                    <a:lstStyle/>
                    <a:p>
                      <a:r>
                        <a:rPr lang="en-US" sz="1200" dirty="0" smtClean="0"/>
                        <a:t>Married (vs. Single)</a:t>
                      </a:r>
                      <a:endParaRPr lang="en-US" sz="1200" dirty="0"/>
                    </a:p>
                  </a:txBody>
                  <a:tcPr>
                    <a:solidFill>
                      <a:srgbClr val="92D050"/>
                    </a:solidFill>
                  </a:tcPr>
                </a:tc>
                <a:tc hMerge="1">
                  <a:txBody>
                    <a:bodyPr/>
                    <a:lstStyle/>
                    <a:p>
                      <a:endParaRPr lang="en-US"/>
                    </a:p>
                  </a:txBody>
                  <a:tcPr/>
                </a:tc>
                <a:tc>
                  <a:txBody>
                    <a:bodyPr/>
                    <a:lstStyle/>
                    <a:p>
                      <a:r>
                        <a:rPr lang="en-US" sz="1200" dirty="0" smtClean="0"/>
                        <a:t>26.13</a:t>
                      </a:r>
                      <a:endParaRPr lang="en-US" sz="1200" dirty="0"/>
                    </a:p>
                  </a:txBody>
                  <a:tcPr>
                    <a:solidFill>
                      <a:srgbClr val="92D050"/>
                    </a:solidFill>
                  </a:tcPr>
                </a:tc>
                <a:tc>
                  <a:txBody>
                    <a:bodyPr/>
                    <a:lstStyle/>
                    <a:p>
                      <a:r>
                        <a:rPr lang="en-US" sz="1200" dirty="0" smtClean="0"/>
                        <a:t>1.81</a:t>
                      </a:r>
                      <a:endParaRPr lang="en-US" sz="1200" dirty="0"/>
                    </a:p>
                  </a:txBody>
                  <a:tcPr>
                    <a:solidFill>
                      <a:srgbClr val="92D050"/>
                    </a:solidFill>
                  </a:tcPr>
                </a:tc>
                <a:extLst>
                  <a:ext uri="{0D108BD9-81ED-4DB2-BD59-A6C34878D82A}">
                    <a16:rowId xmlns:a16="http://schemas.microsoft.com/office/drawing/2014/main" val="1326256324"/>
                  </a:ext>
                </a:extLst>
              </a:tr>
              <a:tr h="271231">
                <a:tc gridSpan="2">
                  <a:txBody>
                    <a:bodyPr/>
                    <a:lstStyle/>
                    <a:p>
                      <a:r>
                        <a:rPr lang="en-US" sz="1200" dirty="0" smtClean="0"/>
                        <a:t>Widowed</a:t>
                      </a:r>
                      <a:r>
                        <a:rPr lang="en-US" sz="1200" baseline="0" dirty="0" smtClean="0"/>
                        <a:t> (vs. Single)</a:t>
                      </a:r>
                    </a:p>
                  </a:txBody>
                  <a:tcPr>
                    <a:solidFill>
                      <a:schemeClr val="accent1">
                        <a:lumMod val="20000"/>
                        <a:lumOff val="80000"/>
                      </a:schemeClr>
                    </a:solidFill>
                  </a:tcPr>
                </a:tc>
                <a:tc hMerge="1">
                  <a:txBody>
                    <a:bodyPr/>
                    <a:lstStyle/>
                    <a:p>
                      <a:endParaRPr lang="en-US"/>
                    </a:p>
                  </a:txBody>
                  <a:tcPr/>
                </a:tc>
                <a:tc>
                  <a:txBody>
                    <a:bodyPr/>
                    <a:lstStyle/>
                    <a:p>
                      <a:r>
                        <a:rPr lang="en-US" sz="1200" dirty="0" smtClean="0"/>
                        <a:t>6.80</a:t>
                      </a:r>
                      <a:endParaRPr lang="en-US" sz="1200" dirty="0"/>
                    </a:p>
                  </a:txBody>
                  <a:tcPr>
                    <a:solidFill>
                      <a:schemeClr val="accent1">
                        <a:lumMod val="20000"/>
                        <a:lumOff val="80000"/>
                      </a:schemeClr>
                    </a:solidFill>
                  </a:tcPr>
                </a:tc>
                <a:tc>
                  <a:txBody>
                    <a:bodyPr/>
                    <a:lstStyle/>
                    <a:p>
                      <a:r>
                        <a:rPr lang="en-US" sz="1200" dirty="0" smtClean="0"/>
                        <a:t>9.37</a:t>
                      </a:r>
                      <a:endParaRPr lang="en-US" sz="1200" dirty="0"/>
                    </a:p>
                  </a:txBody>
                  <a:tcPr>
                    <a:solidFill>
                      <a:schemeClr val="accent1">
                        <a:lumMod val="20000"/>
                        <a:lumOff val="80000"/>
                      </a:schemeClr>
                    </a:solidFill>
                  </a:tcPr>
                </a:tc>
                <a:extLst>
                  <a:ext uri="{0D108BD9-81ED-4DB2-BD59-A6C34878D82A}">
                    <a16:rowId xmlns:a16="http://schemas.microsoft.com/office/drawing/2014/main" val="3991907912"/>
                  </a:ext>
                </a:extLst>
              </a:tr>
              <a:tr h="271231">
                <a:tc gridSpan="2">
                  <a:txBody>
                    <a:bodyPr/>
                    <a:lstStyle/>
                    <a:p>
                      <a:r>
                        <a:rPr lang="en-US" sz="1200" dirty="0" smtClean="0"/>
                        <a:t>Divorced (vs. Single)</a:t>
                      </a:r>
                      <a:endParaRPr lang="en-US" sz="1200" dirty="0"/>
                    </a:p>
                  </a:txBody>
                  <a:tcPr>
                    <a:solidFill>
                      <a:srgbClr val="FFC000"/>
                    </a:solidFill>
                  </a:tcPr>
                </a:tc>
                <a:tc hMerge="1">
                  <a:txBody>
                    <a:bodyPr/>
                    <a:lstStyle/>
                    <a:p>
                      <a:endParaRPr lang="en-US"/>
                    </a:p>
                  </a:txBody>
                  <a:tcPr/>
                </a:tc>
                <a:tc>
                  <a:txBody>
                    <a:bodyPr/>
                    <a:lstStyle/>
                    <a:p>
                      <a:r>
                        <a:rPr lang="en-US" sz="1200" dirty="0" smtClean="0"/>
                        <a:t>10.43</a:t>
                      </a:r>
                      <a:endParaRPr lang="en-US" sz="1200" dirty="0"/>
                    </a:p>
                  </a:txBody>
                  <a:tcPr>
                    <a:solidFill>
                      <a:srgbClr val="FFC000"/>
                    </a:solidFill>
                  </a:tcPr>
                </a:tc>
                <a:tc>
                  <a:txBody>
                    <a:bodyPr/>
                    <a:lstStyle/>
                    <a:p>
                      <a:r>
                        <a:rPr lang="en-US" sz="1200" dirty="0" smtClean="0"/>
                        <a:t>3.23</a:t>
                      </a:r>
                      <a:endParaRPr lang="en-US" sz="1200" dirty="0"/>
                    </a:p>
                  </a:txBody>
                  <a:tcPr>
                    <a:solidFill>
                      <a:srgbClr val="FFC000"/>
                    </a:solidFill>
                  </a:tcPr>
                </a:tc>
                <a:extLst>
                  <a:ext uri="{0D108BD9-81ED-4DB2-BD59-A6C34878D82A}">
                    <a16:rowId xmlns:a16="http://schemas.microsoft.com/office/drawing/2014/main" val="2529163061"/>
                  </a:ext>
                </a:extLst>
              </a:tr>
              <a:tr h="271231">
                <a:tc gridSpan="2">
                  <a:txBody>
                    <a:bodyPr/>
                    <a:lstStyle/>
                    <a:p>
                      <a:r>
                        <a:rPr lang="en-US" sz="1200" dirty="0" smtClean="0"/>
                        <a:t>Separated (vs. Single)</a:t>
                      </a:r>
                      <a:endParaRPr lang="en-US" sz="1200" dirty="0"/>
                    </a:p>
                  </a:txBody>
                  <a:tcPr>
                    <a:solidFill>
                      <a:schemeClr val="accent1">
                        <a:lumMod val="20000"/>
                        <a:lumOff val="80000"/>
                      </a:schemeClr>
                    </a:solidFill>
                  </a:tcPr>
                </a:tc>
                <a:tc hMerge="1">
                  <a:txBody>
                    <a:bodyPr/>
                    <a:lstStyle/>
                    <a:p>
                      <a:endParaRPr lang="en-US"/>
                    </a:p>
                  </a:txBody>
                  <a:tcPr/>
                </a:tc>
                <a:tc>
                  <a:txBody>
                    <a:bodyPr/>
                    <a:lstStyle/>
                    <a:p>
                      <a:r>
                        <a:rPr lang="en-US" sz="1200" dirty="0" smtClean="0"/>
                        <a:t>8.48</a:t>
                      </a:r>
                      <a:endParaRPr lang="en-US" sz="1200" dirty="0"/>
                    </a:p>
                  </a:txBody>
                  <a:tcPr>
                    <a:solidFill>
                      <a:schemeClr val="accent1">
                        <a:lumMod val="20000"/>
                        <a:lumOff val="80000"/>
                      </a:schemeClr>
                    </a:solidFill>
                  </a:tcPr>
                </a:tc>
                <a:tc>
                  <a:txBody>
                    <a:bodyPr/>
                    <a:lstStyle/>
                    <a:p>
                      <a:r>
                        <a:rPr lang="en-US" sz="1200" dirty="0" smtClean="0"/>
                        <a:t>5.66</a:t>
                      </a:r>
                      <a:endParaRPr lang="en-US" sz="1200" dirty="0"/>
                    </a:p>
                  </a:txBody>
                  <a:tcPr>
                    <a:solidFill>
                      <a:schemeClr val="accent1">
                        <a:lumMod val="20000"/>
                        <a:lumOff val="80000"/>
                      </a:schemeClr>
                    </a:solidFill>
                  </a:tcPr>
                </a:tc>
                <a:extLst>
                  <a:ext uri="{0D108BD9-81ED-4DB2-BD59-A6C34878D82A}">
                    <a16:rowId xmlns:a16="http://schemas.microsoft.com/office/drawing/2014/main" val="3790984139"/>
                  </a:ext>
                </a:extLst>
              </a:tr>
              <a:tr h="271231">
                <a:tc>
                  <a:txBody>
                    <a:bodyPr/>
                    <a:lstStyle/>
                    <a:p>
                      <a:r>
                        <a:rPr lang="en-US" sz="1200" dirty="0" smtClean="0"/>
                        <a:t>p</a:t>
                      </a:r>
                      <a:r>
                        <a:rPr lang="en-US" sz="1200" baseline="0" dirty="0" smtClean="0"/>
                        <a:t> &gt; .1</a:t>
                      </a:r>
                      <a:endParaRPr lang="en-US" sz="1200" dirty="0"/>
                    </a:p>
                  </a:txBody>
                  <a:tcP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.01&lt; p &lt;</a:t>
                      </a:r>
                      <a:r>
                        <a:rPr lang="en-US" sz="1200" baseline="0" dirty="0" smtClean="0"/>
                        <a:t> .05</a:t>
                      </a:r>
                      <a:endParaRPr lang="en-US" sz="1200" dirty="0" smtClean="0"/>
                    </a:p>
                    <a:p>
                      <a:endParaRPr lang="en-US" sz="1200" dirty="0"/>
                    </a:p>
                  </a:txBody>
                  <a:tcPr>
                    <a:solidFill>
                      <a:srgbClr val="FFC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.001&lt;p</a:t>
                      </a:r>
                      <a:r>
                        <a:rPr lang="en-US" sz="1200" baseline="0" dirty="0" smtClean="0"/>
                        <a:t> &lt; .01</a:t>
                      </a:r>
                      <a:endParaRPr lang="en-US" sz="1200" dirty="0" smtClean="0"/>
                    </a:p>
                    <a:p>
                      <a:endParaRPr lang="en-US" sz="1200" dirty="0"/>
                    </a:p>
                  </a:txBody>
                  <a:tcPr>
                    <a:solidFill>
                      <a:srgbClr val="FFFF00"/>
                    </a:solidFill>
                  </a:tcPr>
                </a:tc>
                <a:tc>
                  <a:txBody>
                    <a:bodyPr/>
                    <a:lstStyle/>
                    <a:p>
                      <a:r>
                        <a:rPr lang="en-US" sz="1200" dirty="0" smtClean="0"/>
                        <a:t>p &lt; .001</a:t>
                      </a:r>
                      <a:endParaRPr lang="en-US" sz="1200" dirty="0"/>
                    </a:p>
                  </a:txBody>
                  <a:tcPr>
                    <a:solidFill>
                      <a:srgbClr val="92D050"/>
                    </a:solidFill>
                  </a:tcPr>
                </a:tc>
                <a:extLst>
                  <a:ext uri="{0D108BD9-81ED-4DB2-BD59-A6C34878D82A}">
                    <a16:rowId xmlns:a16="http://schemas.microsoft.com/office/drawing/2014/main" val="1977855245"/>
                  </a:ext>
                </a:extLst>
              </a:tr>
            </a:tbl>
          </a:graphicData>
        </a:graphic>
      </p:graphicFrame>
      <mc:AlternateContent xmlns:mc="http://schemas.openxmlformats.org/markup-compatibility/2006" xmlns:a14="http://schemas.microsoft.com/office/drawing/2010/main">
        <mc:Choice Requires="a14">
          <p:sp>
            <p:nvSpPr>
              <p:cNvPr id="16" name="TextBox 15"/>
              <p:cNvSpPr txBox="1"/>
              <p:nvPr/>
            </p:nvSpPr>
            <p:spPr>
              <a:xfrm>
                <a:off x="2200472" y="831430"/>
                <a:ext cx="4666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a:rPr>
                            <m:t>𝑌</m:t>
                          </m:r>
                        </m:e>
                        <m:sub>
                          <m:r>
                            <a:rPr lang="en-US" b="0" i="1" smtClean="0">
                              <a:solidFill>
                                <a:schemeClr val="tx1"/>
                              </a:solidFill>
                              <a:latin typeface="Cambria Math"/>
                            </a:rPr>
                            <m:t>𝑖</m:t>
                          </m:r>
                        </m:sub>
                      </m:sSub>
                      <m:r>
                        <a:rPr lang="en-US" b="0" i="1" smtClean="0">
                          <a:solidFill>
                            <a:schemeClr val="tx1"/>
                          </a:solidFill>
                          <a:latin typeface="Cambria Math"/>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a:rPr>
                            <m:t>𝑏</m:t>
                          </m:r>
                        </m:e>
                        <m:sub>
                          <m:r>
                            <a:rPr lang="en-US" b="0" i="1" smtClean="0">
                              <a:solidFill>
                                <a:schemeClr val="tx1"/>
                              </a:solidFill>
                              <a:latin typeface="Cambria Math"/>
                            </a:rPr>
                            <m:t>0</m:t>
                          </m:r>
                        </m:sub>
                      </m:sSub>
                      <m:r>
                        <a:rPr lang="en-US" b="0" i="1" smtClean="0">
                          <a:solidFill>
                            <a:schemeClr val="tx1"/>
                          </a:solidFill>
                          <a:latin typeface="Cambria Math"/>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a:rPr>
                            <m:t>𝑏</m:t>
                          </m:r>
                        </m:e>
                        <m:sub>
                          <m:r>
                            <a:rPr lang="en-US" b="0" i="1" smtClean="0">
                              <a:solidFill>
                                <a:schemeClr val="tx1"/>
                              </a:solidFill>
                              <a:latin typeface="Cambria Math"/>
                            </a:rPr>
                            <m:t>1</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a:rPr>
                            <m:t>𝐷</m:t>
                          </m:r>
                        </m:e>
                        <m:sub>
                          <m:r>
                            <a:rPr lang="en-US" b="0" i="1" smtClean="0">
                              <a:solidFill>
                                <a:schemeClr val="tx1"/>
                              </a:solidFill>
                              <a:latin typeface="Cambria Math"/>
                            </a:rPr>
                            <m:t>1</m:t>
                          </m:r>
                          <m:r>
                            <a:rPr lang="en-US" b="0" i="1" smtClean="0">
                              <a:solidFill>
                                <a:schemeClr val="tx1"/>
                              </a:solidFill>
                              <a:latin typeface="Cambria Math"/>
                            </a:rPr>
                            <m:t>𝑖</m:t>
                          </m:r>
                        </m:sub>
                      </m:sSub>
                      <m:r>
                        <a:rPr lang="en-US" b="0" i="1" smtClean="0">
                          <a:solidFill>
                            <a:schemeClr val="tx1"/>
                          </a:solidFill>
                          <a:latin typeface="Cambria Math"/>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a:rPr>
                            <m:t>𝑏</m:t>
                          </m:r>
                        </m:e>
                        <m:sub>
                          <m:r>
                            <a:rPr lang="en-US" b="0" i="1" smtClean="0">
                              <a:solidFill>
                                <a:schemeClr val="tx1"/>
                              </a:solidFill>
                              <a:latin typeface="Cambria Math"/>
                            </a:rPr>
                            <m:t>2</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a:rPr>
                            <m:t>𝐷</m:t>
                          </m:r>
                        </m:e>
                        <m:sub>
                          <m:r>
                            <a:rPr lang="en-US" b="0" i="1" smtClean="0">
                              <a:solidFill>
                                <a:schemeClr val="tx1"/>
                              </a:solidFill>
                              <a:latin typeface="Cambria Math"/>
                            </a:rPr>
                            <m:t>2</m:t>
                          </m:r>
                          <m:r>
                            <a:rPr lang="en-US" b="0" i="1" smtClean="0">
                              <a:solidFill>
                                <a:schemeClr val="tx1"/>
                              </a:solidFill>
                              <a:latin typeface="Cambria Math"/>
                            </a:rPr>
                            <m:t>𝑖</m:t>
                          </m:r>
                        </m:sub>
                      </m:sSub>
                      <m:r>
                        <a:rPr lang="en-US" b="0" i="1" smtClean="0">
                          <a:solidFill>
                            <a:schemeClr val="tx1"/>
                          </a:solidFill>
                          <a:latin typeface="Cambria Math"/>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a:rPr>
                            <m:t>𝑏</m:t>
                          </m:r>
                        </m:e>
                        <m:sub>
                          <m:r>
                            <a:rPr lang="en-US" b="0" i="1" smtClean="0">
                              <a:solidFill>
                                <a:schemeClr val="tx1"/>
                              </a:solidFill>
                              <a:latin typeface="Cambria Math"/>
                            </a:rPr>
                            <m:t>3</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a:rPr>
                            <m:t>𝐷</m:t>
                          </m:r>
                        </m:e>
                        <m:sub>
                          <m:r>
                            <a:rPr lang="en-US" b="0" i="1" smtClean="0">
                              <a:solidFill>
                                <a:schemeClr val="tx1"/>
                              </a:solidFill>
                              <a:latin typeface="Cambria Math"/>
                            </a:rPr>
                            <m:t>3</m:t>
                          </m:r>
                          <m:r>
                            <a:rPr lang="en-US" b="0" i="1" smtClean="0">
                              <a:solidFill>
                                <a:schemeClr val="tx1"/>
                              </a:solidFill>
                              <a:latin typeface="Cambria Math"/>
                            </a:rPr>
                            <m:t>𝑖</m:t>
                          </m:r>
                        </m:sub>
                      </m:sSub>
                      <m:r>
                        <a:rPr lang="en-US" b="0" i="1" smtClean="0">
                          <a:solidFill>
                            <a:schemeClr val="tx1"/>
                          </a:solidFill>
                          <a:latin typeface="Cambria Math"/>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4</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𝐷</m:t>
                          </m:r>
                        </m:e>
                        <m:sub>
                          <m:r>
                            <a:rPr lang="en-US" b="0" i="1" smtClean="0">
                              <a:solidFill>
                                <a:schemeClr val="tx1"/>
                              </a:solidFill>
                              <a:latin typeface="Cambria Math" panose="02040503050406030204" pitchFamily="18" charset="0"/>
                            </a:rPr>
                            <m:t>4</m:t>
                          </m:r>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a:rPr>
                            <m:t>𝑒</m:t>
                          </m:r>
                        </m:e>
                        <m:sub>
                          <m:r>
                            <a:rPr lang="en-US" b="0" i="1" smtClean="0">
                              <a:solidFill>
                                <a:schemeClr val="tx1"/>
                              </a:solidFill>
                              <a:latin typeface="Cambria Math"/>
                            </a:rPr>
                            <m:t>𝑖</m:t>
                          </m:r>
                        </m:sub>
                      </m:sSub>
                    </m:oMath>
                  </m:oMathPara>
                </a14:m>
                <a:endParaRPr lang="en-US" dirty="0">
                  <a:solidFill>
                    <a:schemeClr val="tx1"/>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2200472" y="831430"/>
                <a:ext cx="4666855" cy="36933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2130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228600"/>
            <a:ext cx="7391400" cy="523220"/>
          </a:xfrm>
          <a:prstGeom prst="rect">
            <a:avLst/>
          </a:prstGeom>
          <a:solidFill>
            <a:schemeClr val="bg1">
              <a:lumMod val="75000"/>
              <a:alpha val="70000"/>
            </a:schemeClr>
          </a:solidFill>
        </p:spPr>
        <p:txBody>
          <a:bodyPr wrap="square" rtlCol="0">
            <a:spAutoFit/>
          </a:bodyPr>
          <a:lstStyle/>
          <a:p>
            <a:pPr algn="ctr"/>
            <a:r>
              <a:rPr lang="en-US" sz="2800" b="1" dirty="0" smtClean="0"/>
              <a:t>Indicator Coding: Interpreting Regression Results</a:t>
            </a:r>
            <a:endParaRPr lang="en-US" sz="2800" b="1" dirty="0"/>
          </a:p>
        </p:txBody>
      </p:sp>
      <mc:AlternateContent xmlns:mc="http://schemas.openxmlformats.org/markup-compatibility/2006" xmlns:a14="http://schemas.microsoft.com/office/drawing/2010/main">
        <mc:Choice Requires="a14">
          <p:sp>
            <p:nvSpPr>
              <p:cNvPr id="14" name="TextBox 13"/>
              <p:cNvSpPr txBox="1"/>
              <p:nvPr/>
            </p:nvSpPr>
            <p:spPr>
              <a:xfrm>
                <a:off x="2623954" y="1002268"/>
                <a:ext cx="38198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𝑌</m:t>
                          </m:r>
                        </m:e>
                        <m:sub>
                          <m:r>
                            <a:rPr lang="en-US" b="0" i="1" smtClean="0">
                              <a:latin typeface="Cambria Math"/>
                            </a:rPr>
                            <m:t>𝑖</m:t>
                          </m:r>
                        </m:sub>
                      </m:sSub>
                      <m:r>
                        <a:rPr lang="en-US" b="0" i="1" smtClean="0">
                          <a:latin typeface="Cambria Math"/>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a:rPr>
                            <m:t>𝑏</m:t>
                          </m:r>
                        </m:e>
                        <m:sub>
                          <m:r>
                            <a:rPr lang="en-US" b="0" i="1" smtClean="0">
                              <a:solidFill>
                                <a:srgbClr val="C00000"/>
                              </a:solidFill>
                              <a:latin typeface="Cambria Math"/>
                            </a:rPr>
                            <m:t>0</m:t>
                          </m:r>
                        </m:sub>
                      </m:sSub>
                      <m:r>
                        <a:rPr lang="en-US" b="0" i="1" smtClean="0">
                          <a:latin typeface="Cambria Math"/>
                        </a:rPr>
                        <m:t>+</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a:rPr>
                            <m:t>𝑏</m:t>
                          </m:r>
                        </m:e>
                        <m:sub>
                          <m:r>
                            <a:rPr lang="en-US" b="0" i="1" smtClean="0">
                              <a:solidFill>
                                <a:schemeClr val="tx2"/>
                              </a:solidFill>
                              <a:latin typeface="Cambria Math"/>
                            </a:rPr>
                            <m:t>1</m:t>
                          </m:r>
                        </m:sub>
                      </m:sSub>
                      <m:sSub>
                        <m:sSubPr>
                          <m:ctrlPr>
                            <a:rPr lang="en-US" b="0" i="1" smtClean="0">
                              <a:latin typeface="Cambria Math" panose="02040503050406030204" pitchFamily="18" charset="0"/>
                            </a:rPr>
                          </m:ctrlPr>
                        </m:sSubPr>
                        <m:e>
                          <m:r>
                            <a:rPr lang="en-US" b="0" i="1" smtClean="0">
                              <a:latin typeface="Cambria Math"/>
                            </a:rPr>
                            <m:t>𝐷</m:t>
                          </m:r>
                        </m:e>
                        <m:sub>
                          <m:r>
                            <a:rPr lang="en-US" b="0" i="1" smtClean="0">
                              <a:latin typeface="Cambria Math"/>
                            </a:rPr>
                            <m:t>1</m:t>
                          </m:r>
                          <m:r>
                            <a:rPr lang="en-US" b="0" i="1" smtClean="0">
                              <a:latin typeface="Cambria Math"/>
                            </a:rPr>
                            <m:t>𝑖</m:t>
                          </m:r>
                        </m:sub>
                      </m:sSub>
                      <m:r>
                        <a:rPr lang="en-US" b="0" i="1" smtClean="0">
                          <a:latin typeface="Cambria Math"/>
                        </a:rPr>
                        <m:t>+</m:t>
                      </m:r>
                      <m:sSub>
                        <m:sSubPr>
                          <m:ctrlPr>
                            <a:rPr lang="en-US" b="0" i="1" smtClean="0">
                              <a:solidFill>
                                <a:schemeClr val="accent3">
                                  <a:lumMod val="50000"/>
                                </a:schemeClr>
                              </a:solidFill>
                              <a:latin typeface="Cambria Math" panose="02040503050406030204" pitchFamily="18" charset="0"/>
                            </a:rPr>
                          </m:ctrlPr>
                        </m:sSubPr>
                        <m:e>
                          <m:r>
                            <a:rPr lang="en-US" b="0" i="1" smtClean="0">
                              <a:solidFill>
                                <a:schemeClr val="accent3">
                                  <a:lumMod val="50000"/>
                                </a:schemeClr>
                              </a:solidFill>
                              <a:latin typeface="Cambria Math"/>
                            </a:rPr>
                            <m:t>𝑏</m:t>
                          </m:r>
                        </m:e>
                        <m:sub>
                          <m:r>
                            <a:rPr lang="en-US" b="0" i="1" smtClean="0">
                              <a:solidFill>
                                <a:schemeClr val="accent3">
                                  <a:lumMod val="50000"/>
                                </a:schemeClr>
                              </a:solidFill>
                              <a:latin typeface="Cambria Math"/>
                            </a:rPr>
                            <m:t>2</m:t>
                          </m:r>
                        </m:sub>
                      </m:sSub>
                      <m:sSub>
                        <m:sSubPr>
                          <m:ctrlPr>
                            <a:rPr lang="en-US" b="0" i="1" smtClean="0">
                              <a:latin typeface="Cambria Math" panose="02040503050406030204" pitchFamily="18" charset="0"/>
                            </a:rPr>
                          </m:ctrlPr>
                        </m:sSubPr>
                        <m:e>
                          <m:r>
                            <a:rPr lang="en-US" b="0" i="1" smtClean="0">
                              <a:latin typeface="Cambria Math"/>
                            </a:rPr>
                            <m:t>𝐷</m:t>
                          </m:r>
                        </m:e>
                        <m:sub>
                          <m:r>
                            <a:rPr lang="en-US" b="0" i="1" smtClean="0">
                              <a:latin typeface="Cambria Math"/>
                            </a:rPr>
                            <m:t>2</m:t>
                          </m:r>
                          <m:r>
                            <a:rPr lang="en-US" b="0" i="1" smtClean="0">
                              <a:latin typeface="Cambria Math"/>
                            </a:rPr>
                            <m:t>𝑖</m:t>
                          </m:r>
                        </m:sub>
                      </m:sSub>
                      <m:r>
                        <a:rPr lang="en-US" b="0" i="1" smtClean="0">
                          <a:latin typeface="Cambria Math"/>
                        </a:rPr>
                        <m:t>+</m:t>
                      </m:r>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a:rPr>
                            <m:t>𝑏</m:t>
                          </m:r>
                        </m:e>
                        <m:sub>
                          <m:r>
                            <a:rPr lang="en-US" b="0" i="1" smtClean="0">
                              <a:solidFill>
                                <a:schemeClr val="accent6">
                                  <a:lumMod val="75000"/>
                                </a:schemeClr>
                              </a:solidFill>
                              <a:latin typeface="Cambria Math"/>
                            </a:rPr>
                            <m:t>3</m:t>
                          </m:r>
                        </m:sub>
                      </m:sSub>
                      <m:sSub>
                        <m:sSubPr>
                          <m:ctrlPr>
                            <a:rPr lang="en-US" b="0" i="1" smtClean="0">
                              <a:latin typeface="Cambria Math" panose="02040503050406030204" pitchFamily="18" charset="0"/>
                            </a:rPr>
                          </m:ctrlPr>
                        </m:sSubPr>
                        <m:e>
                          <m:r>
                            <a:rPr lang="en-US" b="0" i="1" smtClean="0">
                              <a:latin typeface="Cambria Math"/>
                            </a:rPr>
                            <m:t>𝐷</m:t>
                          </m:r>
                        </m:e>
                        <m:sub>
                          <m:r>
                            <a:rPr lang="en-US" b="0" i="1" smtClean="0">
                              <a:latin typeface="Cambria Math"/>
                            </a:rPr>
                            <m:t>3</m:t>
                          </m:r>
                          <m:r>
                            <a:rPr lang="en-US" b="0" i="1" smtClean="0">
                              <a:latin typeface="Cambria Math"/>
                            </a:rPr>
                            <m:t>𝑖</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𝑒</m:t>
                          </m:r>
                        </m:e>
                        <m:sub>
                          <m:r>
                            <a:rPr lang="en-US" b="0" i="1" smtClean="0">
                              <a:latin typeface="Cambria Math"/>
                            </a:rPr>
                            <m:t>𝑖</m:t>
                          </m:r>
                        </m:sub>
                      </m:sSub>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2623954" y="1002268"/>
                <a:ext cx="3819892" cy="369332"/>
              </a:xfrm>
              <a:prstGeom prst="rect">
                <a:avLst/>
              </a:prstGeom>
              <a:blipFill rotWithShape="1">
                <a:blip r:embed="rId3"/>
                <a:stretch>
                  <a:fillRect/>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a:xfrm>
            <a:off x="7010400" y="6492875"/>
            <a:ext cx="2133600" cy="365125"/>
          </a:xfrm>
        </p:spPr>
        <p:txBody>
          <a:bodyPr/>
          <a:lstStyle/>
          <a:p>
            <a:fld id="{6F921CF1-355D-4118-B2D7-6B1212D1F208}" type="slidenum">
              <a:rPr lang="en-US" smtClean="0"/>
              <a:t>16</a:t>
            </a:fld>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2867012"/>
            <a:ext cx="4903249" cy="3759437"/>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4457792" y="1326504"/>
                <a:ext cx="6520046" cy="1477328"/>
              </a:xfrm>
              <a:prstGeom prst="rect">
                <a:avLst/>
              </a:prstGeom>
            </p:spPr>
            <p:txBody>
              <a:bodyPr wrap="square">
                <a:spAutoFit/>
              </a:bodyPr>
              <a:lstStyle/>
              <a:p>
                <a:r>
                  <a:rPr lang="en-US" b="1" dirty="0" smtClean="0">
                    <a:solidFill>
                      <a:schemeClr val="tx2">
                        <a:lumMod val="75000"/>
                      </a:schemeClr>
                    </a:solidFill>
                  </a:rPr>
                  <a:t>Single people </a:t>
                </a:r>
                <a:r>
                  <a:rPr lang="en-US" dirty="0"/>
                  <a:t>Predicted Mean: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92,740</m:t>
                    </m:r>
                  </m:oMath>
                </a14:m>
                <a:r>
                  <a:rPr lang="en-US" dirty="0"/>
                  <a:t> </a:t>
                </a:r>
                <a:endParaRPr lang="en-US" dirty="0" smtClean="0"/>
              </a:p>
              <a:p>
                <a:r>
                  <a:rPr lang="en-US" b="1" dirty="0" smtClean="0">
                    <a:solidFill>
                      <a:schemeClr val="tx2">
                        <a:lumMod val="75000"/>
                      </a:schemeClr>
                    </a:solidFill>
                  </a:rPr>
                  <a:t>Married people</a:t>
                </a:r>
                <a:r>
                  <a:rPr lang="en-US" dirty="0" smtClean="0"/>
                  <a:t> Predicted </a:t>
                </a:r>
                <a:r>
                  <a:rPr lang="en-US" dirty="0"/>
                  <a:t>Mean: </a:t>
                </a:r>
                <a14:m>
                  <m:oMath xmlns:m="http://schemas.openxmlformats.org/officeDocument/2006/math">
                    <m:r>
                      <a:rPr lang="en-US" i="1">
                        <a:latin typeface="Cambria Math" panose="02040503050406030204" pitchFamily="18" charset="0"/>
                      </a:rPr>
                      <m:t>$118,870</m:t>
                    </m:r>
                  </m:oMath>
                </a14:m>
                <a:r>
                  <a:rPr lang="en-US" dirty="0"/>
                  <a:t> </a:t>
                </a:r>
                <a:endParaRPr lang="en-US" b="1" dirty="0"/>
              </a:p>
              <a:p>
                <a:r>
                  <a:rPr lang="en-US" b="1" dirty="0">
                    <a:solidFill>
                      <a:schemeClr val="tx2">
                        <a:lumMod val="75000"/>
                      </a:schemeClr>
                    </a:solidFill>
                  </a:rPr>
                  <a:t>Widowed </a:t>
                </a:r>
                <a:r>
                  <a:rPr lang="en-US" b="1" dirty="0" smtClean="0">
                    <a:solidFill>
                      <a:schemeClr val="tx2">
                        <a:lumMod val="75000"/>
                      </a:schemeClr>
                    </a:solidFill>
                  </a:rPr>
                  <a:t>people </a:t>
                </a:r>
                <a:r>
                  <a:rPr lang="en-US" dirty="0" smtClean="0"/>
                  <a:t>Predicted </a:t>
                </a:r>
                <a:r>
                  <a:rPr lang="en-US" dirty="0"/>
                  <a:t>Mean: </a:t>
                </a:r>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99,540</m:t>
                    </m:r>
                  </m:oMath>
                </a14:m>
                <a:r>
                  <a:rPr lang="en-US" dirty="0"/>
                  <a:t> </a:t>
                </a:r>
              </a:p>
              <a:p>
                <a:r>
                  <a:rPr lang="en-US" b="1" dirty="0">
                    <a:solidFill>
                      <a:schemeClr val="tx2">
                        <a:lumMod val="75000"/>
                      </a:schemeClr>
                    </a:solidFill>
                  </a:rPr>
                  <a:t>Divorced people </a:t>
                </a:r>
                <a:r>
                  <a:rPr lang="en-US" dirty="0" smtClean="0"/>
                  <a:t>Predicted </a:t>
                </a:r>
                <a:r>
                  <a:rPr lang="en-US" dirty="0"/>
                  <a:t>Mean: </a:t>
                </a:r>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103,170</m:t>
                    </m:r>
                  </m:oMath>
                </a14:m>
                <a:r>
                  <a:rPr lang="en-US" dirty="0"/>
                  <a:t> </a:t>
                </a:r>
              </a:p>
              <a:p>
                <a:r>
                  <a:rPr lang="en-US" b="1" dirty="0">
                    <a:solidFill>
                      <a:schemeClr val="tx2">
                        <a:lumMod val="75000"/>
                      </a:schemeClr>
                    </a:solidFill>
                  </a:rPr>
                  <a:t>Separated people </a:t>
                </a:r>
                <a:r>
                  <a:rPr lang="en-US" dirty="0" smtClean="0"/>
                  <a:t>Predicted </a:t>
                </a:r>
                <a:r>
                  <a:rPr lang="en-US" dirty="0"/>
                  <a:t>Mean: </a:t>
                </a:r>
                <a14:m>
                  <m:oMath xmlns:m="http://schemas.openxmlformats.org/officeDocument/2006/math">
                    <m:r>
                      <a:rPr lang="en-US" i="1">
                        <a:latin typeface="Cambria Math" panose="02040503050406030204" pitchFamily="18" charset="0"/>
                      </a:rPr>
                      <m:t>$101,220</m:t>
                    </m:r>
                  </m:oMath>
                </a14:m>
                <a:r>
                  <a:rPr lang="en-US" dirty="0"/>
                  <a:t> </a:t>
                </a:r>
              </a:p>
            </p:txBody>
          </p:sp>
        </mc:Choice>
        <mc:Fallback xmlns="">
          <p:sp>
            <p:nvSpPr>
              <p:cNvPr id="5" name="Rectangle 4"/>
              <p:cNvSpPr>
                <a:spLocks noRot="1" noChangeAspect="1" noMove="1" noResize="1" noEditPoints="1" noAdjustHandles="1" noChangeArrowheads="1" noChangeShapeType="1" noTextEdit="1"/>
              </p:cNvSpPr>
              <p:nvPr/>
            </p:nvSpPr>
            <p:spPr>
              <a:xfrm>
                <a:off x="4457792" y="1326504"/>
                <a:ext cx="6520046" cy="1477328"/>
              </a:xfrm>
              <a:prstGeom prst="rect">
                <a:avLst/>
              </a:prstGeom>
              <a:blipFill>
                <a:blip r:embed="rId5"/>
                <a:stretch>
                  <a:fillRect l="-748" t="-2479" b="-5785"/>
                </a:stretch>
              </a:blipFill>
            </p:spPr>
            <p:txBody>
              <a:bodyPr/>
              <a:lstStyle/>
              <a:p>
                <a:r>
                  <a:rPr lang="en-US">
                    <a:noFill/>
                  </a:rPr>
                  <a:t> </a:t>
                </a:r>
              </a:p>
            </p:txBody>
          </p:sp>
        </mc:Fallback>
      </mc:AlternateContent>
      <p:sp>
        <p:nvSpPr>
          <p:cNvPr id="6" name="TextBox 5"/>
          <p:cNvSpPr txBox="1"/>
          <p:nvPr/>
        </p:nvSpPr>
        <p:spPr>
          <a:xfrm>
            <a:off x="2451625" y="3771641"/>
            <a:ext cx="1981200" cy="307777"/>
          </a:xfrm>
          <a:prstGeom prst="rect">
            <a:avLst/>
          </a:prstGeom>
          <a:noFill/>
        </p:spPr>
        <p:txBody>
          <a:bodyPr wrap="square" rtlCol="0">
            <a:spAutoFit/>
          </a:bodyPr>
          <a:lstStyle/>
          <a:p>
            <a:r>
              <a:rPr lang="en-US" sz="1400" dirty="0" smtClean="0">
                <a:solidFill>
                  <a:schemeClr val="bg1"/>
                </a:solidFill>
              </a:rPr>
              <a:t>92.73</a:t>
            </a:r>
            <a:endParaRPr lang="en-US" sz="1400" dirty="0">
              <a:solidFill>
                <a:schemeClr val="bg1"/>
              </a:solidFill>
            </a:endParaRPr>
          </a:p>
        </p:txBody>
      </p:sp>
      <p:sp>
        <p:nvSpPr>
          <p:cNvPr id="15" name="TextBox 14"/>
          <p:cNvSpPr txBox="1"/>
          <p:nvPr/>
        </p:nvSpPr>
        <p:spPr>
          <a:xfrm>
            <a:off x="3289824" y="3102945"/>
            <a:ext cx="1981200" cy="307777"/>
          </a:xfrm>
          <a:prstGeom prst="rect">
            <a:avLst/>
          </a:prstGeom>
          <a:noFill/>
        </p:spPr>
        <p:txBody>
          <a:bodyPr wrap="square" rtlCol="0">
            <a:spAutoFit/>
          </a:bodyPr>
          <a:lstStyle/>
          <a:p>
            <a:r>
              <a:rPr lang="en-US" sz="1400" dirty="0" smtClean="0">
                <a:solidFill>
                  <a:schemeClr val="bg1"/>
                </a:solidFill>
              </a:rPr>
              <a:t>118.86</a:t>
            </a:r>
            <a:endParaRPr lang="en-US" sz="1400" dirty="0">
              <a:solidFill>
                <a:schemeClr val="bg1"/>
              </a:solidFill>
            </a:endParaRPr>
          </a:p>
        </p:txBody>
      </p:sp>
      <p:sp>
        <p:nvSpPr>
          <p:cNvPr id="16" name="TextBox 15"/>
          <p:cNvSpPr txBox="1"/>
          <p:nvPr/>
        </p:nvSpPr>
        <p:spPr>
          <a:xfrm>
            <a:off x="4121352" y="3595794"/>
            <a:ext cx="1981200" cy="307777"/>
          </a:xfrm>
          <a:prstGeom prst="rect">
            <a:avLst/>
          </a:prstGeom>
          <a:noFill/>
        </p:spPr>
        <p:txBody>
          <a:bodyPr wrap="square" rtlCol="0">
            <a:spAutoFit/>
          </a:bodyPr>
          <a:lstStyle/>
          <a:p>
            <a:r>
              <a:rPr lang="en-US" sz="1400" dirty="0" smtClean="0">
                <a:solidFill>
                  <a:schemeClr val="bg1"/>
                </a:solidFill>
              </a:rPr>
              <a:t>99.54</a:t>
            </a:r>
            <a:endParaRPr lang="en-US" sz="1400" dirty="0">
              <a:solidFill>
                <a:schemeClr val="bg1"/>
              </a:solidFill>
            </a:endParaRPr>
          </a:p>
        </p:txBody>
      </p:sp>
      <p:sp>
        <p:nvSpPr>
          <p:cNvPr id="17" name="TextBox 16"/>
          <p:cNvSpPr txBox="1"/>
          <p:nvPr/>
        </p:nvSpPr>
        <p:spPr>
          <a:xfrm>
            <a:off x="4966225" y="3463864"/>
            <a:ext cx="1981200" cy="307777"/>
          </a:xfrm>
          <a:prstGeom prst="rect">
            <a:avLst/>
          </a:prstGeom>
          <a:noFill/>
        </p:spPr>
        <p:txBody>
          <a:bodyPr wrap="square" rtlCol="0">
            <a:spAutoFit/>
          </a:bodyPr>
          <a:lstStyle/>
          <a:p>
            <a:r>
              <a:rPr lang="en-US" sz="1400" dirty="0" smtClean="0">
                <a:solidFill>
                  <a:schemeClr val="bg1"/>
                </a:solidFill>
              </a:rPr>
              <a:t>103.16</a:t>
            </a:r>
            <a:endParaRPr lang="en-US" sz="1400" dirty="0">
              <a:solidFill>
                <a:schemeClr val="bg1"/>
              </a:solidFill>
            </a:endParaRPr>
          </a:p>
        </p:txBody>
      </p:sp>
      <p:sp>
        <p:nvSpPr>
          <p:cNvPr id="18" name="TextBox 17"/>
          <p:cNvSpPr txBox="1"/>
          <p:nvPr/>
        </p:nvSpPr>
        <p:spPr>
          <a:xfrm>
            <a:off x="5817576" y="3508667"/>
            <a:ext cx="1981200" cy="307777"/>
          </a:xfrm>
          <a:prstGeom prst="rect">
            <a:avLst/>
          </a:prstGeom>
          <a:noFill/>
        </p:spPr>
        <p:txBody>
          <a:bodyPr wrap="square" rtlCol="0">
            <a:spAutoFit/>
          </a:bodyPr>
          <a:lstStyle/>
          <a:p>
            <a:r>
              <a:rPr lang="en-US" sz="1400" dirty="0" smtClean="0">
                <a:solidFill>
                  <a:schemeClr val="bg1"/>
                </a:solidFill>
              </a:rPr>
              <a:t>101.22</a:t>
            </a:r>
            <a:endParaRPr lang="en-US" sz="1400" dirty="0">
              <a:solidFill>
                <a:schemeClr val="bg1"/>
              </a:solidFill>
            </a:endParaRPr>
          </a:p>
        </p:txBody>
      </p:sp>
      <p:sp>
        <p:nvSpPr>
          <p:cNvPr id="8" name="TextBox 7"/>
          <p:cNvSpPr txBox="1"/>
          <p:nvPr/>
        </p:nvSpPr>
        <p:spPr>
          <a:xfrm>
            <a:off x="385951" y="1295400"/>
            <a:ext cx="4071841" cy="1477328"/>
          </a:xfrm>
          <a:prstGeom prst="rect">
            <a:avLst/>
          </a:prstGeom>
          <a:noFill/>
        </p:spPr>
        <p:txBody>
          <a:bodyPr wrap="square" rtlCol="0">
            <a:spAutoFit/>
          </a:bodyPr>
          <a:lstStyle/>
          <a:p>
            <a:r>
              <a:rPr lang="en-US" dirty="0" smtClean="0"/>
              <a:t>Exact means from the data are recreated when using linear regression. </a:t>
            </a:r>
          </a:p>
          <a:p>
            <a:endParaRPr lang="en-US" dirty="0"/>
          </a:p>
          <a:p>
            <a:r>
              <a:rPr lang="en-US" dirty="0" smtClean="0"/>
              <a:t>This is true </a:t>
            </a:r>
            <a:r>
              <a:rPr lang="en-US" b="1" dirty="0" smtClean="0"/>
              <a:t>regardless of coding strategy or choice of reference group.</a:t>
            </a:r>
            <a:endParaRPr lang="en-US" dirty="0" smtClean="0"/>
          </a:p>
        </p:txBody>
      </p:sp>
    </p:spTree>
    <p:extLst>
      <p:ext uri="{BB962C8B-B14F-4D97-AF65-F5344CB8AC3E}">
        <p14:creationId xmlns:p14="http://schemas.microsoft.com/office/powerpoint/2010/main" val="24806176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28600"/>
            <a:ext cx="6400800" cy="523220"/>
          </a:xfrm>
          <a:prstGeom prst="rect">
            <a:avLst/>
          </a:prstGeom>
          <a:solidFill>
            <a:schemeClr val="bg1">
              <a:lumMod val="75000"/>
              <a:alpha val="70000"/>
            </a:schemeClr>
          </a:solidFill>
        </p:spPr>
        <p:txBody>
          <a:bodyPr wrap="square" rtlCol="0">
            <a:spAutoFit/>
          </a:bodyPr>
          <a:lstStyle/>
          <a:p>
            <a:pPr algn="ctr"/>
            <a:r>
              <a:rPr lang="en-US" sz="2800" b="1" dirty="0" smtClean="0"/>
              <a:t>Sequential Coding</a:t>
            </a:r>
            <a:endParaRPr lang="en-US" sz="2800" b="1" dirty="0"/>
          </a:p>
        </p:txBody>
      </p:sp>
      <p:sp>
        <p:nvSpPr>
          <p:cNvPr id="7" name="TextBox 6"/>
          <p:cNvSpPr txBox="1"/>
          <p:nvPr/>
        </p:nvSpPr>
        <p:spPr>
          <a:xfrm>
            <a:off x="609600" y="1066800"/>
            <a:ext cx="8001000" cy="2031325"/>
          </a:xfrm>
          <a:prstGeom prst="rect">
            <a:avLst/>
          </a:prstGeom>
          <a:noFill/>
        </p:spPr>
        <p:txBody>
          <a:bodyPr wrap="square" rtlCol="0">
            <a:spAutoFit/>
          </a:bodyPr>
          <a:lstStyle/>
          <a:p>
            <a:r>
              <a:rPr lang="en-US" dirty="0" smtClean="0"/>
              <a:t>Used for ordered variables, good for examining change in predicted </a:t>
            </a:r>
            <a:r>
              <a:rPr lang="en-US" i="1" dirty="0" smtClean="0"/>
              <a:t>Y</a:t>
            </a:r>
            <a:r>
              <a:rPr lang="en-US" dirty="0" smtClean="0"/>
              <a:t> with one step increase. </a:t>
            </a:r>
          </a:p>
          <a:p>
            <a:endParaRPr lang="en-US" dirty="0"/>
          </a:p>
          <a:p>
            <a:r>
              <a:rPr lang="en-US" dirty="0" smtClean="0"/>
              <a:t>First group gets all zeros. Next group gets 1 on first variable and zeros on all other variables. Second group gets 1’s on first 2 variable and zeros on all others… </a:t>
            </a:r>
          </a:p>
          <a:p>
            <a:endParaRPr lang="en-US" dirty="0"/>
          </a:p>
          <a:p>
            <a:r>
              <a:rPr lang="en-US" dirty="0" smtClean="0"/>
              <a:t>Marital </a:t>
            </a:r>
            <a:r>
              <a:rPr lang="en-US" dirty="0"/>
              <a:t>Status (Single = 1, Married = 2, Widowed = 3, Divorced = 4, Separated = 5)</a:t>
            </a:r>
          </a:p>
        </p:txBody>
      </p:sp>
      <p:sp>
        <p:nvSpPr>
          <p:cNvPr id="5" name="Slide Number Placeholder 4"/>
          <p:cNvSpPr>
            <a:spLocks noGrp="1"/>
          </p:cNvSpPr>
          <p:nvPr>
            <p:ph type="sldNum" sz="quarter" idx="12"/>
          </p:nvPr>
        </p:nvSpPr>
        <p:spPr/>
        <p:txBody>
          <a:bodyPr/>
          <a:lstStyle/>
          <a:p>
            <a:fld id="{6F921CF1-355D-4118-B2D7-6B1212D1F208}" type="slidenum">
              <a:rPr lang="en-US" smtClean="0"/>
              <a:t>17</a:t>
            </a:fld>
            <a:endParaRPr lang="en-US"/>
          </a:p>
        </p:txBody>
      </p:sp>
      <p:graphicFrame>
        <p:nvGraphicFramePr>
          <p:cNvPr id="19" name="Table 18"/>
          <p:cNvGraphicFramePr>
            <a:graphicFrameLocks noGrp="1"/>
          </p:cNvGraphicFramePr>
          <p:nvPr>
            <p:extLst>
              <p:ext uri="{D42A27DB-BD31-4B8C-83A1-F6EECF244321}">
                <p14:modId xmlns:p14="http://schemas.microsoft.com/office/powerpoint/2010/main" val="2877371773"/>
              </p:ext>
            </p:extLst>
          </p:nvPr>
        </p:nvGraphicFramePr>
        <p:xfrm>
          <a:off x="1104900" y="3509605"/>
          <a:ext cx="6667500" cy="2225040"/>
        </p:xfrm>
        <a:graphic>
          <a:graphicData uri="http://schemas.openxmlformats.org/drawingml/2006/table">
            <a:tbl>
              <a:tblPr firstRow="1" bandRow="1">
                <a:tableStyleId>{2D5ABB26-0587-4C30-8999-92F81FD0307C}</a:tableStyleId>
              </a:tblPr>
              <a:tblGrid>
                <a:gridCol w="16002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333500">
                  <a:extLst>
                    <a:ext uri="{9D8B030D-6E8A-4147-A177-3AD203B41FA5}">
                      <a16:colId xmlns:a16="http://schemas.microsoft.com/office/drawing/2014/main" val="20002"/>
                    </a:ext>
                  </a:extLst>
                </a:gridCol>
                <a:gridCol w="1333500">
                  <a:extLst>
                    <a:ext uri="{9D8B030D-6E8A-4147-A177-3AD203B41FA5}">
                      <a16:colId xmlns:a16="http://schemas.microsoft.com/office/drawing/2014/main" val="20003"/>
                    </a:ext>
                  </a:extLst>
                </a:gridCol>
                <a:gridCol w="1333500">
                  <a:extLst>
                    <a:ext uri="{9D8B030D-6E8A-4147-A177-3AD203B41FA5}">
                      <a16:colId xmlns:a16="http://schemas.microsoft.com/office/drawing/2014/main" val="2135778943"/>
                    </a:ext>
                  </a:extLst>
                </a:gridCol>
              </a:tblGrid>
              <a:tr h="370840">
                <a:tc>
                  <a:txBody>
                    <a:bodyPr/>
                    <a:lstStyle/>
                    <a:p>
                      <a:r>
                        <a:rPr lang="en-US" dirty="0" smtClean="0"/>
                        <a:t>Marital Status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S</a:t>
                      </a:r>
                      <a:r>
                        <a:rPr lang="en-US" baseline="-25000"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t>
                      </a:r>
                      <a:r>
                        <a:rPr lang="en-US" baseline="-25000" dirty="0" smtClean="0"/>
                        <a:t>2</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t>
                      </a:r>
                      <a:r>
                        <a:rPr lang="en-US" baseline="-25000" dirty="0" smtClean="0"/>
                        <a:t>3</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t>
                      </a:r>
                      <a:r>
                        <a:rPr lang="en-US" baseline="-25000" dirty="0" smtClean="0"/>
                        <a:t>4</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dirty="0" smtClean="0"/>
                        <a:t>1 (Si)</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dirty="0" smtClean="0"/>
                        <a:t>2 (M)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dirty="0" smtClean="0"/>
                        <a:t>3 (W)</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dirty="0" smtClean="0"/>
                        <a:t>4 (D)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r>
                        <a:rPr lang="en-US" dirty="0" smtClean="0"/>
                        <a:t>5 (Se)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52542"/>
                  </a:ext>
                </a:extLst>
              </a:tr>
            </a:tbl>
          </a:graphicData>
        </a:graphic>
      </p:graphicFrame>
      <p:sp>
        <p:nvSpPr>
          <p:cNvPr id="6" name="Rectangle 5"/>
          <p:cNvSpPr/>
          <p:nvPr/>
        </p:nvSpPr>
        <p:spPr>
          <a:xfrm>
            <a:off x="2743200" y="3958029"/>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743200" y="5022769"/>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38832" y="4675409"/>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838832" y="5056409"/>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199105" y="5070825"/>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199105" y="4689825"/>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838832" y="4335598"/>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181600" y="4339717"/>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181600" y="3989609"/>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810000" y="3989609"/>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743200" y="4674721"/>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743200" y="4293721"/>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494505" y="5016758"/>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494505" y="4724400"/>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477000" y="4285650"/>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477000" y="3935542"/>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743200" y="5388054"/>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838832" y="5421694"/>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199105" y="5436110"/>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494505" y="5410200"/>
            <a:ext cx="533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14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28600"/>
            <a:ext cx="6400800" cy="523220"/>
          </a:xfrm>
          <a:prstGeom prst="rect">
            <a:avLst/>
          </a:prstGeom>
          <a:solidFill>
            <a:schemeClr val="bg1">
              <a:lumMod val="75000"/>
              <a:alpha val="70000"/>
            </a:schemeClr>
          </a:solidFill>
        </p:spPr>
        <p:txBody>
          <a:bodyPr wrap="square" rtlCol="0">
            <a:spAutoFit/>
          </a:bodyPr>
          <a:lstStyle/>
          <a:p>
            <a:pPr algn="ctr"/>
            <a:r>
              <a:rPr lang="en-US" sz="2800" b="1" dirty="0" smtClean="0"/>
              <a:t>Sequential Coding: Predicted Means</a:t>
            </a:r>
            <a:endParaRPr lang="en-US" sz="2800" b="1" dirty="0"/>
          </a:p>
        </p:txBody>
      </p:sp>
      <p:sp>
        <p:nvSpPr>
          <p:cNvPr id="7" name="TextBox 6"/>
          <p:cNvSpPr txBox="1"/>
          <p:nvPr/>
        </p:nvSpPr>
        <p:spPr>
          <a:xfrm>
            <a:off x="685800" y="879735"/>
            <a:ext cx="7315200" cy="646331"/>
          </a:xfrm>
          <a:prstGeom prst="rect">
            <a:avLst/>
          </a:prstGeom>
          <a:noFill/>
        </p:spPr>
        <p:txBody>
          <a:bodyPr wrap="square" rtlCol="0">
            <a:spAutoFit/>
          </a:bodyPr>
          <a:lstStyle/>
          <a:p>
            <a:r>
              <a:rPr lang="en-US" dirty="0" smtClean="0"/>
              <a:t>Example: </a:t>
            </a:r>
            <a:r>
              <a:rPr lang="en-US" dirty="0"/>
              <a:t>Marital Status (Single = 1, Married = 2, Widowed = 3, Divorced = 4, Separated = 5)</a:t>
            </a:r>
          </a:p>
        </p:txBody>
      </p:sp>
      <mc:AlternateContent xmlns:mc="http://schemas.openxmlformats.org/markup-compatibility/2006" xmlns:a14="http://schemas.microsoft.com/office/drawing/2010/main">
        <mc:Choice Requires="a14">
          <p:sp>
            <p:nvSpPr>
              <p:cNvPr id="5" name="TextBox 4"/>
              <p:cNvSpPr txBox="1"/>
              <p:nvPr/>
            </p:nvSpPr>
            <p:spPr>
              <a:xfrm>
                <a:off x="2209800" y="3669957"/>
                <a:ext cx="4771884" cy="37677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a:rPr>
                                <m:t>𝑌</m:t>
                              </m:r>
                            </m:e>
                            <m:sub>
                              <m:r>
                                <a:rPr lang="en-US" b="0" i="1" smtClean="0">
                                  <a:latin typeface="Cambria Math"/>
                                </a:rPr>
                                <m:t>1</m:t>
                              </m:r>
                            </m:sub>
                          </m:sSub>
                        </m:e>
                      </m:acc>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2</m:t>
                          </m:r>
                        </m:sub>
                      </m:sSub>
                      <m:d>
                        <m:dPr>
                          <m:ctrlPr>
                            <a:rPr lang="en-US" b="0" i="1" smtClean="0">
                              <a:latin typeface="Cambria Math" panose="02040503050406030204" pitchFamily="18" charset="0"/>
                            </a:rPr>
                          </m:ctrlPr>
                        </m:dPr>
                        <m:e>
                          <m:r>
                            <a:rPr lang="en-US" b="0" i="1" smtClean="0">
                              <a:latin typeface="Cambria Math"/>
                            </a:rPr>
                            <m:t>0</m:t>
                          </m:r>
                        </m:e>
                      </m:d>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3</m:t>
                          </m:r>
                        </m:sub>
                      </m:sSub>
                      <m:d>
                        <m:dPr>
                          <m:ctrlPr>
                            <a:rPr lang="en-US" b="0" i="1" smtClean="0">
                              <a:latin typeface="Cambria Math" panose="02040503050406030204" pitchFamily="18" charset="0"/>
                            </a:rPr>
                          </m:ctrlPr>
                        </m:dPr>
                        <m:e>
                          <m:r>
                            <a:rPr lang="en-US" b="0" i="1" smtClean="0">
                              <a:latin typeface="Cambria Math"/>
                            </a:rPr>
                            <m:t>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4</m:t>
                          </m:r>
                        </m:sub>
                      </m:sSub>
                      <m:r>
                        <a:rPr lang="en-US" b="0" i="1" smtClean="0">
                          <a:latin typeface="Cambria Math" panose="02040503050406030204" pitchFamily="18" charset="0"/>
                        </a:rPr>
                        <m:t>(0)</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0</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209800" y="3669957"/>
                <a:ext cx="4771884" cy="376770"/>
              </a:xfrm>
              <a:prstGeom prst="rect">
                <a:avLst/>
              </a:prstGeom>
              <a:blipFill>
                <a:blip r:embed="rId2"/>
                <a:stretch>
                  <a:fillRect t="-1613" b="-1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198483" y="4131790"/>
                <a:ext cx="5329279" cy="37677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a:rPr>
                                <m:t>𝑌</m:t>
                              </m:r>
                            </m:e>
                            <m:sub>
                              <m:r>
                                <a:rPr lang="en-US" b="0" i="1" smtClean="0">
                                  <a:latin typeface="Cambria Math"/>
                                </a:rPr>
                                <m:t>2</m:t>
                              </m:r>
                            </m:sub>
                          </m:sSub>
                        </m:e>
                      </m:acc>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3</m:t>
                          </m:r>
                        </m:sub>
                      </m:sSub>
                      <m:d>
                        <m:dPr>
                          <m:ctrlPr>
                            <a:rPr lang="en-US" b="0" i="1" smtClean="0">
                              <a:latin typeface="Cambria Math" panose="02040503050406030204" pitchFamily="18" charset="0"/>
                            </a:rPr>
                          </m:ctrlPr>
                        </m:dPr>
                        <m:e>
                          <m:r>
                            <a:rPr lang="en-US" b="0" i="1" smtClean="0">
                              <a:latin typeface="Cambria Math"/>
                            </a:rPr>
                            <m:t>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4</m:t>
                          </m:r>
                        </m:sub>
                      </m:sSub>
                      <m:r>
                        <a:rPr lang="en-US" b="0" i="1" smtClean="0">
                          <a:latin typeface="Cambria Math" panose="02040503050406030204" pitchFamily="18" charset="0"/>
                        </a:rPr>
                        <m:t>(0)</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panose="02040503050406030204" pitchFamily="18" charset="0"/>
                            </a:rPr>
                            <m:t>1</m:t>
                          </m:r>
                        </m:sub>
                      </m:sSub>
                      <m:r>
                        <a:rPr lang="en-US" b="0" i="1" smtClean="0">
                          <a:latin typeface="Cambria Math"/>
                        </a:rPr>
                        <m:t> </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198483" y="4131790"/>
                <a:ext cx="5329279" cy="376770"/>
              </a:xfrm>
              <a:prstGeom prst="rect">
                <a:avLst/>
              </a:prstGeom>
              <a:blipFill>
                <a:blip r:embed="rId3"/>
                <a:stretch>
                  <a:fillRect t="-1613"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209800" y="4633213"/>
                <a:ext cx="5772671" cy="37677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a:rPr>
                                <m:t>𝑌</m:t>
                              </m:r>
                            </m:e>
                            <m:sub>
                              <m:r>
                                <a:rPr lang="en-US" b="0" i="1" smtClean="0">
                                  <a:latin typeface="Cambria Math"/>
                                </a:rPr>
                                <m:t>3</m:t>
                              </m:r>
                            </m:sub>
                          </m:sSub>
                        </m:e>
                      </m:acc>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3</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4</m:t>
                          </m:r>
                        </m:sub>
                      </m:sSub>
                      <m:d>
                        <m:dPr>
                          <m:ctrlPr>
                            <a:rPr lang="en-US" i="1">
                              <a:latin typeface="Cambria Math" panose="02040503050406030204" pitchFamily="18" charset="0"/>
                            </a:rPr>
                          </m:ctrlPr>
                        </m:dPr>
                        <m:e>
                          <m:r>
                            <a:rPr lang="en-US" i="1">
                              <a:latin typeface="Cambria Math" panose="02040503050406030204" pitchFamily="18" charset="0"/>
                            </a:rPr>
                            <m:t>0</m:t>
                          </m:r>
                        </m:e>
                      </m:d>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panose="02040503050406030204" pitchFamily="18" charset="0"/>
                            </a:rPr>
                            <m:t>2</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09800" y="4633213"/>
                <a:ext cx="5772671" cy="376770"/>
              </a:xfrm>
              <a:prstGeom prst="rect">
                <a:avLst/>
              </a:prstGeom>
              <a:blipFill>
                <a:blip r:embed="rId4"/>
                <a:stretch>
                  <a:fillRect t="-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209800" y="5061397"/>
                <a:ext cx="6340390" cy="376770"/>
              </a:xfrm>
              <a:prstGeom prst="rect">
                <a:avLst/>
              </a:prstGeom>
              <a:noFill/>
            </p:spPr>
            <p:txBody>
              <a:bodyPr wrap="none" rtlCol="0">
                <a:spAutoFit/>
              </a:bodyPr>
              <a:lstStyle/>
              <a:p>
                <a14:m>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a:rPr>
                              <m:t>𝑌</m:t>
                            </m:r>
                          </m:e>
                          <m:sub>
                            <m:r>
                              <a:rPr lang="en-US" b="0" i="1" smtClean="0">
                                <a:latin typeface="Cambria Math"/>
                              </a:rPr>
                              <m:t>4</m:t>
                            </m:r>
                          </m:sub>
                        </m:sSub>
                      </m:e>
                    </m:acc>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3</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4</m:t>
                        </m:r>
                      </m:sub>
                    </m:sSub>
                    <m:d>
                      <m:dPr>
                        <m:ctrlPr>
                          <a:rPr lang="en-US" i="1">
                            <a:latin typeface="Cambria Math" panose="02040503050406030204" pitchFamily="18" charset="0"/>
                          </a:rPr>
                        </m:ctrlPr>
                      </m:dPr>
                      <m:e>
                        <m:r>
                          <a:rPr lang="en-US" i="1">
                            <a:latin typeface="Cambria Math" panose="02040503050406030204" pitchFamily="18" charset="0"/>
                          </a:rPr>
                          <m:t>0</m:t>
                        </m:r>
                      </m:e>
                    </m:d>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0</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3</m:t>
                        </m:r>
                      </m:sub>
                    </m:sSub>
                  </m:oMath>
                </a14:m>
                <a:r>
                  <a:rPr lang="en-US" dirty="0" smtClean="0"/>
                  <a:t> </a:t>
                </a:r>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209800" y="5061397"/>
                <a:ext cx="6340390" cy="376770"/>
              </a:xfrm>
              <a:prstGeom prst="rect">
                <a:avLst/>
              </a:prstGeom>
              <a:blipFill>
                <a:blip r:embed="rId5"/>
                <a:stretch>
                  <a:fillRect t="-1613"/>
                </a:stretch>
              </a:blipFill>
            </p:spPr>
            <p:txBody>
              <a:bodyPr/>
              <a:lstStyle/>
              <a:p>
                <a:r>
                  <a:rPr lang="en-US">
                    <a:noFill/>
                  </a:rPr>
                  <a:t> </a:t>
                </a:r>
              </a:p>
            </p:txBody>
          </p:sp>
        </mc:Fallback>
      </mc:AlternateContent>
      <p:sp>
        <p:nvSpPr>
          <p:cNvPr id="6" name="TextBox 5"/>
          <p:cNvSpPr txBox="1"/>
          <p:nvPr/>
        </p:nvSpPr>
        <p:spPr>
          <a:xfrm>
            <a:off x="457200" y="3657600"/>
            <a:ext cx="1752600" cy="369332"/>
          </a:xfrm>
          <a:prstGeom prst="rect">
            <a:avLst/>
          </a:prstGeom>
          <a:noFill/>
        </p:spPr>
        <p:txBody>
          <a:bodyPr wrap="square" rtlCol="0">
            <a:spAutoFit/>
          </a:bodyPr>
          <a:lstStyle/>
          <a:p>
            <a:r>
              <a:rPr lang="en-US" dirty="0" smtClean="0"/>
              <a:t>Single:</a:t>
            </a:r>
            <a:endParaRPr lang="en-US" dirty="0"/>
          </a:p>
        </p:txBody>
      </p:sp>
      <p:sp>
        <p:nvSpPr>
          <p:cNvPr id="11" name="TextBox 10"/>
          <p:cNvSpPr txBox="1"/>
          <p:nvPr/>
        </p:nvSpPr>
        <p:spPr>
          <a:xfrm>
            <a:off x="457200" y="4139933"/>
            <a:ext cx="1752600" cy="369332"/>
          </a:xfrm>
          <a:prstGeom prst="rect">
            <a:avLst/>
          </a:prstGeom>
          <a:noFill/>
        </p:spPr>
        <p:txBody>
          <a:bodyPr wrap="square" rtlCol="0">
            <a:spAutoFit/>
          </a:bodyPr>
          <a:lstStyle/>
          <a:p>
            <a:r>
              <a:rPr lang="en-US" dirty="0" smtClean="0"/>
              <a:t>Married:</a:t>
            </a:r>
            <a:endParaRPr lang="en-US" dirty="0"/>
          </a:p>
        </p:txBody>
      </p:sp>
      <p:sp>
        <p:nvSpPr>
          <p:cNvPr id="12" name="TextBox 11"/>
          <p:cNvSpPr txBox="1"/>
          <p:nvPr/>
        </p:nvSpPr>
        <p:spPr>
          <a:xfrm>
            <a:off x="457200" y="4640651"/>
            <a:ext cx="1752600" cy="369332"/>
          </a:xfrm>
          <a:prstGeom prst="rect">
            <a:avLst/>
          </a:prstGeom>
          <a:noFill/>
        </p:spPr>
        <p:txBody>
          <a:bodyPr wrap="square" rtlCol="0">
            <a:spAutoFit/>
          </a:bodyPr>
          <a:lstStyle/>
          <a:p>
            <a:r>
              <a:rPr lang="en-US" dirty="0" smtClean="0"/>
              <a:t>Widowed:</a:t>
            </a:r>
            <a:endParaRPr lang="en-US" dirty="0"/>
          </a:p>
        </p:txBody>
      </p:sp>
      <p:sp>
        <p:nvSpPr>
          <p:cNvPr id="13" name="TextBox 12"/>
          <p:cNvSpPr txBox="1"/>
          <p:nvPr/>
        </p:nvSpPr>
        <p:spPr>
          <a:xfrm>
            <a:off x="467609" y="5061397"/>
            <a:ext cx="1752600" cy="369332"/>
          </a:xfrm>
          <a:prstGeom prst="rect">
            <a:avLst/>
          </a:prstGeom>
          <a:noFill/>
        </p:spPr>
        <p:txBody>
          <a:bodyPr wrap="square" rtlCol="0">
            <a:spAutoFit/>
          </a:bodyPr>
          <a:lstStyle/>
          <a:p>
            <a:r>
              <a:rPr lang="en-US" dirty="0" smtClean="0"/>
              <a:t>Divorced:</a:t>
            </a:r>
            <a:endParaRPr lang="en-US" dirty="0"/>
          </a:p>
        </p:txBody>
      </p:sp>
      <p:sp>
        <p:nvSpPr>
          <p:cNvPr id="2" name="Slide Number Placeholder 1"/>
          <p:cNvSpPr>
            <a:spLocks noGrp="1"/>
          </p:cNvSpPr>
          <p:nvPr>
            <p:ph type="sldNum" sz="quarter" idx="12"/>
          </p:nvPr>
        </p:nvSpPr>
        <p:spPr/>
        <p:txBody>
          <a:bodyPr/>
          <a:lstStyle/>
          <a:p>
            <a:fld id="{6F921CF1-355D-4118-B2D7-6B1212D1F208}" type="slidenum">
              <a:rPr lang="en-US" smtClean="0"/>
              <a:t>18</a:t>
            </a:fld>
            <a:endParaRPr lang="en-US"/>
          </a:p>
        </p:txBody>
      </p:sp>
      <p:sp>
        <p:nvSpPr>
          <p:cNvPr id="15" name="TextBox 14"/>
          <p:cNvSpPr txBox="1"/>
          <p:nvPr/>
        </p:nvSpPr>
        <p:spPr>
          <a:xfrm>
            <a:off x="457200" y="5458000"/>
            <a:ext cx="1752600" cy="369332"/>
          </a:xfrm>
          <a:prstGeom prst="rect">
            <a:avLst/>
          </a:prstGeom>
          <a:noFill/>
        </p:spPr>
        <p:txBody>
          <a:bodyPr wrap="square" rtlCol="0">
            <a:spAutoFit/>
          </a:bodyPr>
          <a:lstStyle/>
          <a:p>
            <a:r>
              <a:rPr lang="en-US" dirty="0" smtClean="0"/>
              <a:t>Separated:</a:t>
            </a:r>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2244352" y="5458000"/>
                <a:ext cx="6747248" cy="37677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a:rPr>
                                <m:t>𝑌</m:t>
                              </m:r>
                            </m:e>
                            <m:sub>
                              <m:r>
                                <a:rPr lang="en-US" b="0" i="1" smtClean="0">
                                  <a:latin typeface="Cambria Math" panose="02040503050406030204" pitchFamily="18" charset="0"/>
                                </a:rPr>
                                <m:t>5</m:t>
                              </m:r>
                            </m:sub>
                          </m:sSub>
                        </m:e>
                      </m:acc>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3</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4</m:t>
                          </m:r>
                        </m:sub>
                      </m:sSub>
                      <m:d>
                        <m:dPr>
                          <m:ctrlPr>
                            <a:rPr lang="en-US" i="1">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3</m:t>
                          </m:r>
                        </m:sub>
                      </m:sSub>
                      <m:r>
                        <m:rPr>
                          <m:nor/>
                        </m:rPr>
                        <a:rPr lang="en-US" dirty="0"/>
                        <m:t> </m:t>
                      </m:r>
                      <m:r>
                        <a:rPr lang="en-US" b="0" i="1" dirty="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4</m:t>
                          </m:r>
                        </m:sub>
                      </m:sSub>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244352" y="5458000"/>
                <a:ext cx="6747248" cy="376770"/>
              </a:xfrm>
              <a:prstGeom prst="rect">
                <a:avLst/>
              </a:prstGeom>
              <a:blipFill>
                <a:blip r:embed="rId6"/>
                <a:stretch>
                  <a:fillRect t="-1613" b="-1613"/>
                </a:stretch>
              </a:blipFill>
            </p:spPr>
            <p:txBody>
              <a:bodyPr/>
              <a:lstStyle/>
              <a:p>
                <a:r>
                  <a:rPr lang="en-US">
                    <a:noFill/>
                  </a:rPr>
                  <a:t> </a:t>
                </a:r>
              </a:p>
            </p:txBody>
          </p:sp>
        </mc:Fallback>
      </mc:AlternateContent>
      <p:graphicFrame>
        <p:nvGraphicFramePr>
          <p:cNvPr id="18" name="Table 17"/>
          <p:cNvGraphicFramePr>
            <a:graphicFrameLocks noGrp="1"/>
          </p:cNvGraphicFramePr>
          <p:nvPr>
            <p:extLst>
              <p:ext uri="{D42A27DB-BD31-4B8C-83A1-F6EECF244321}">
                <p14:modId xmlns:p14="http://schemas.microsoft.com/office/powerpoint/2010/main" val="2280969889"/>
              </p:ext>
            </p:extLst>
          </p:nvPr>
        </p:nvGraphicFramePr>
        <p:xfrm>
          <a:off x="1333500" y="1502057"/>
          <a:ext cx="6667500" cy="2024160"/>
        </p:xfrm>
        <a:graphic>
          <a:graphicData uri="http://schemas.openxmlformats.org/drawingml/2006/table">
            <a:tbl>
              <a:tblPr firstRow="1" bandRow="1">
                <a:tableStyleId>{2D5ABB26-0587-4C30-8999-92F81FD0307C}</a:tableStyleId>
              </a:tblPr>
              <a:tblGrid>
                <a:gridCol w="16002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333500">
                  <a:extLst>
                    <a:ext uri="{9D8B030D-6E8A-4147-A177-3AD203B41FA5}">
                      <a16:colId xmlns:a16="http://schemas.microsoft.com/office/drawing/2014/main" val="20002"/>
                    </a:ext>
                  </a:extLst>
                </a:gridCol>
                <a:gridCol w="1333500">
                  <a:extLst>
                    <a:ext uri="{9D8B030D-6E8A-4147-A177-3AD203B41FA5}">
                      <a16:colId xmlns:a16="http://schemas.microsoft.com/office/drawing/2014/main" val="20003"/>
                    </a:ext>
                  </a:extLst>
                </a:gridCol>
                <a:gridCol w="1333500">
                  <a:extLst>
                    <a:ext uri="{9D8B030D-6E8A-4147-A177-3AD203B41FA5}">
                      <a16:colId xmlns:a16="http://schemas.microsoft.com/office/drawing/2014/main" val="2135778943"/>
                    </a:ext>
                  </a:extLst>
                </a:gridCol>
              </a:tblGrid>
              <a:tr h="337360">
                <a:tc>
                  <a:txBody>
                    <a:bodyPr/>
                    <a:lstStyle/>
                    <a:p>
                      <a:r>
                        <a:rPr lang="en-US" sz="1500" dirty="0" smtClean="0"/>
                        <a:t>Marital Status</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S</a:t>
                      </a:r>
                      <a:r>
                        <a:rPr lang="en-US" sz="1500" baseline="-25000" dirty="0" smtClean="0"/>
                        <a:t>1</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S</a:t>
                      </a:r>
                      <a:r>
                        <a:rPr lang="en-US" sz="1500" baseline="-25000" dirty="0" smtClean="0"/>
                        <a:t>2</a:t>
                      </a:r>
                      <a:endParaRPr lang="en-US" sz="15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S</a:t>
                      </a:r>
                      <a:r>
                        <a:rPr lang="en-US" sz="1500" baseline="-25000" dirty="0" smtClean="0"/>
                        <a:t>3</a:t>
                      </a:r>
                      <a:endParaRPr lang="en-US" sz="15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S</a:t>
                      </a:r>
                      <a:r>
                        <a:rPr lang="en-US" sz="1500" baseline="-25000" dirty="0" smtClean="0"/>
                        <a:t>4</a:t>
                      </a:r>
                      <a:endParaRPr lang="en-US" sz="15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37360">
                <a:tc>
                  <a:txBody>
                    <a:bodyPr/>
                    <a:lstStyle/>
                    <a:p>
                      <a:r>
                        <a:rPr lang="en-US" sz="1500" dirty="0" smtClean="0"/>
                        <a:t>1 (Si)</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0</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0</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0</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0</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37360">
                <a:tc>
                  <a:txBody>
                    <a:bodyPr/>
                    <a:lstStyle/>
                    <a:p>
                      <a:r>
                        <a:rPr lang="en-US" sz="1500" dirty="0" smtClean="0"/>
                        <a:t>2 (M)</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1</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0</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0</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0</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7360">
                <a:tc>
                  <a:txBody>
                    <a:bodyPr/>
                    <a:lstStyle/>
                    <a:p>
                      <a:r>
                        <a:rPr lang="en-US" sz="1500" dirty="0" smtClean="0"/>
                        <a:t>3 (W)</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1</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1</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0</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0</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37360">
                <a:tc>
                  <a:txBody>
                    <a:bodyPr/>
                    <a:lstStyle/>
                    <a:p>
                      <a:r>
                        <a:rPr lang="en-US" sz="1500" dirty="0" smtClean="0"/>
                        <a:t>4 (D)</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1</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1</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1</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0</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37360">
                <a:tc>
                  <a:txBody>
                    <a:bodyPr/>
                    <a:lstStyle/>
                    <a:p>
                      <a:r>
                        <a:rPr lang="en-US" sz="1500" dirty="0" smtClean="0"/>
                        <a:t>5 (Se)</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1</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1</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1</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1</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52542"/>
                  </a:ext>
                </a:extLst>
              </a:tr>
            </a:tbl>
          </a:graphicData>
        </a:graphic>
      </p:graphicFrame>
      <p:sp>
        <p:nvSpPr>
          <p:cNvPr id="3" name="TextBox 2"/>
          <p:cNvSpPr txBox="1"/>
          <p:nvPr/>
        </p:nvSpPr>
        <p:spPr>
          <a:xfrm>
            <a:off x="1246269" y="6116979"/>
            <a:ext cx="6841962" cy="369332"/>
          </a:xfrm>
          <a:prstGeom prst="rect">
            <a:avLst/>
          </a:prstGeom>
          <a:noFill/>
        </p:spPr>
        <p:txBody>
          <a:bodyPr wrap="square" rtlCol="0">
            <a:spAutoFit/>
          </a:bodyPr>
          <a:lstStyle/>
          <a:p>
            <a:r>
              <a:rPr lang="en-US" dirty="0" smtClean="0"/>
              <a:t>Trust me that this perfect recreates the means just like indicator coding. </a:t>
            </a:r>
            <a:endParaRPr lang="en-US" dirty="0"/>
          </a:p>
        </p:txBody>
      </p:sp>
    </p:spTree>
    <p:extLst>
      <p:ext uri="{BB962C8B-B14F-4D97-AF65-F5344CB8AC3E}">
        <p14:creationId xmlns:p14="http://schemas.microsoft.com/office/powerpoint/2010/main" val="146478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28600"/>
            <a:ext cx="6400800" cy="523220"/>
          </a:xfrm>
          <a:prstGeom prst="rect">
            <a:avLst/>
          </a:prstGeom>
          <a:solidFill>
            <a:schemeClr val="bg1">
              <a:lumMod val="75000"/>
              <a:alpha val="70000"/>
            </a:schemeClr>
          </a:solidFill>
        </p:spPr>
        <p:txBody>
          <a:bodyPr wrap="square" rtlCol="0">
            <a:spAutoFit/>
          </a:bodyPr>
          <a:lstStyle/>
          <a:p>
            <a:pPr algn="ctr"/>
            <a:r>
              <a:rPr lang="en-US" sz="2800" b="1" dirty="0" err="1" smtClean="0"/>
              <a:t>Helmert</a:t>
            </a:r>
            <a:r>
              <a:rPr lang="en-US" sz="2800" b="1" dirty="0" smtClean="0"/>
              <a:t> Coding</a:t>
            </a:r>
            <a:endParaRPr lang="en-US" sz="2800" b="1" dirty="0"/>
          </a:p>
        </p:txBody>
      </p:sp>
      <p:sp>
        <p:nvSpPr>
          <p:cNvPr id="7" name="TextBox 6"/>
          <p:cNvSpPr txBox="1"/>
          <p:nvPr/>
        </p:nvSpPr>
        <p:spPr>
          <a:xfrm>
            <a:off x="609600" y="1066800"/>
            <a:ext cx="8001000" cy="1477328"/>
          </a:xfrm>
          <a:prstGeom prst="rect">
            <a:avLst/>
          </a:prstGeom>
          <a:noFill/>
        </p:spPr>
        <p:txBody>
          <a:bodyPr wrap="square" rtlCol="0">
            <a:spAutoFit/>
          </a:bodyPr>
          <a:lstStyle/>
          <a:p>
            <a:r>
              <a:rPr lang="en-US" dirty="0" smtClean="0"/>
              <a:t>Used for ordered variables. Regression coefficients quantify the difference between one group and the average of all subsequent groups. </a:t>
            </a:r>
          </a:p>
          <a:p>
            <a:endParaRPr lang="en-US" dirty="0"/>
          </a:p>
          <a:p>
            <a:r>
              <a:rPr lang="en-US" dirty="0" smtClean="0"/>
              <a:t>How to code variables depends on the number of groups. </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740978"/>
            <a:ext cx="6514355" cy="3186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362200" y="6553200"/>
            <a:ext cx="6781800" cy="369332"/>
          </a:xfrm>
          <a:prstGeom prst="rect">
            <a:avLst/>
          </a:prstGeom>
          <a:noFill/>
        </p:spPr>
        <p:txBody>
          <a:bodyPr wrap="square" rtlCol="0">
            <a:spAutoFit/>
          </a:bodyPr>
          <a:lstStyle/>
          <a:p>
            <a:pPr algn="r"/>
            <a:r>
              <a:rPr lang="en-US" dirty="0" smtClean="0"/>
              <a:t>Hayes &amp; Darlington, 2017 </a:t>
            </a:r>
            <a:r>
              <a:rPr lang="en-US" i="1" dirty="0" smtClean="0"/>
              <a:t>Regression Analysis and Linear Models</a:t>
            </a:r>
            <a:endParaRPr lang="en-US" dirty="0"/>
          </a:p>
        </p:txBody>
      </p:sp>
      <p:sp>
        <p:nvSpPr>
          <p:cNvPr id="5" name="Slide Number Placeholder 4"/>
          <p:cNvSpPr>
            <a:spLocks noGrp="1"/>
          </p:cNvSpPr>
          <p:nvPr>
            <p:ph type="sldNum" sz="quarter" idx="12"/>
          </p:nvPr>
        </p:nvSpPr>
        <p:spPr/>
        <p:txBody>
          <a:bodyPr/>
          <a:lstStyle/>
          <a:p>
            <a:fld id="{6F921CF1-355D-4118-B2D7-6B1212D1F208}" type="slidenum">
              <a:rPr lang="en-US" smtClean="0"/>
              <a:t>19</a:t>
            </a:fld>
            <a:endParaRPr lang="en-US"/>
          </a:p>
        </p:txBody>
      </p:sp>
    </p:spTree>
    <p:extLst>
      <p:ext uri="{BB962C8B-B14F-4D97-AF65-F5344CB8AC3E}">
        <p14:creationId xmlns:p14="http://schemas.microsoft.com/office/powerpoint/2010/main" val="12681536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0" y="228600"/>
            <a:ext cx="4572000" cy="523220"/>
          </a:xfrm>
          <a:prstGeom prst="rect">
            <a:avLst/>
          </a:prstGeom>
          <a:solidFill>
            <a:schemeClr val="bg1">
              <a:lumMod val="75000"/>
              <a:alpha val="70000"/>
            </a:schemeClr>
          </a:solidFill>
        </p:spPr>
        <p:txBody>
          <a:bodyPr wrap="square" rtlCol="0">
            <a:spAutoFit/>
          </a:bodyPr>
          <a:lstStyle/>
          <a:p>
            <a:pPr algn="ctr"/>
            <a:r>
              <a:rPr lang="en-US" sz="2800" b="1" dirty="0" smtClean="0"/>
              <a:t>Overview</a:t>
            </a:r>
            <a:endParaRPr lang="en-US" sz="2800" b="1" dirty="0"/>
          </a:p>
        </p:txBody>
      </p:sp>
      <p:sp>
        <p:nvSpPr>
          <p:cNvPr id="3" name="TextBox 2"/>
          <p:cNvSpPr txBox="1"/>
          <p:nvPr/>
        </p:nvSpPr>
        <p:spPr>
          <a:xfrm>
            <a:off x="342900" y="786110"/>
            <a:ext cx="8458200" cy="3693319"/>
          </a:xfrm>
          <a:prstGeom prst="rect">
            <a:avLst/>
          </a:prstGeom>
          <a:noFill/>
        </p:spPr>
        <p:txBody>
          <a:bodyPr wrap="square" rtlCol="0">
            <a:spAutoFit/>
          </a:bodyPr>
          <a:lstStyle/>
          <a:p>
            <a:pPr marL="285750" lvl="1" indent="-285750">
              <a:lnSpc>
                <a:spcPct val="200000"/>
              </a:lnSpc>
              <a:buFont typeface="Arial" pitchFamily="34" charset="0"/>
              <a:buChar char="•"/>
            </a:pPr>
            <a:r>
              <a:rPr lang="en-US" dirty="0" smtClean="0"/>
              <a:t>Motivating Example: Wage data</a:t>
            </a:r>
          </a:p>
          <a:p>
            <a:pPr marL="285750" lvl="1" indent="-285750">
              <a:lnSpc>
                <a:spcPct val="200000"/>
              </a:lnSpc>
              <a:buFont typeface="Arial" pitchFamily="34" charset="0"/>
              <a:buChar char="•"/>
            </a:pPr>
            <a:r>
              <a:rPr lang="en-US" dirty="0" smtClean="0"/>
              <a:t>A Brief Introduction to Lasso Regression</a:t>
            </a:r>
          </a:p>
          <a:p>
            <a:pPr marL="285750" lvl="1" indent="-285750">
              <a:lnSpc>
                <a:spcPct val="200000"/>
              </a:lnSpc>
              <a:buFont typeface="Arial" pitchFamily="34" charset="0"/>
              <a:buChar char="•"/>
            </a:pPr>
            <a:r>
              <a:rPr lang="en-US" dirty="0" smtClean="0"/>
              <a:t>Linear Regression with Categorical Predictors</a:t>
            </a:r>
          </a:p>
          <a:p>
            <a:pPr marL="285750" lvl="1" indent="-285750">
              <a:lnSpc>
                <a:spcPct val="200000"/>
              </a:lnSpc>
              <a:buFont typeface="Arial" pitchFamily="34" charset="0"/>
              <a:buChar char="•"/>
            </a:pPr>
            <a:r>
              <a:rPr lang="en-US" dirty="0" smtClean="0"/>
              <a:t>Lasso Regression with Categorical Predictors</a:t>
            </a:r>
          </a:p>
          <a:p>
            <a:pPr marL="285750" lvl="1" indent="-285750">
              <a:lnSpc>
                <a:spcPct val="200000"/>
              </a:lnSpc>
              <a:buFont typeface="Arial" pitchFamily="34" charset="0"/>
              <a:buChar char="•"/>
            </a:pPr>
            <a:r>
              <a:rPr lang="en-US" dirty="0" smtClean="0"/>
              <a:t>Group Lasso: A complete solution?</a:t>
            </a:r>
          </a:p>
          <a:p>
            <a:pPr marL="285750" lvl="1" indent="-285750">
              <a:lnSpc>
                <a:spcPct val="200000"/>
              </a:lnSpc>
              <a:buFont typeface="Arial" pitchFamily="34" charset="0"/>
              <a:buChar char="•"/>
            </a:pPr>
            <a:r>
              <a:rPr lang="en-US" dirty="0" smtClean="0"/>
              <a:t>Where do we go from here?</a:t>
            </a:r>
          </a:p>
          <a:p>
            <a:pPr marL="285750" lvl="1" indent="-285750">
              <a:buFont typeface="Arial" pitchFamily="34" charset="0"/>
              <a:buChar char="•"/>
            </a:pPr>
            <a:endParaRPr lang="en-US" dirty="0" smtClean="0"/>
          </a:p>
        </p:txBody>
      </p:sp>
      <p:sp>
        <p:nvSpPr>
          <p:cNvPr id="2" name="Slide Number Placeholder 1"/>
          <p:cNvSpPr>
            <a:spLocks noGrp="1"/>
          </p:cNvSpPr>
          <p:nvPr>
            <p:ph type="sldNum" sz="quarter" idx="12"/>
          </p:nvPr>
        </p:nvSpPr>
        <p:spPr/>
        <p:txBody>
          <a:bodyPr/>
          <a:lstStyle/>
          <a:p>
            <a:fld id="{3C9E3B35-A626-49DA-AFB4-1D3992E2B997}" type="slidenum">
              <a:rPr lang="en-US" smtClean="0"/>
              <a:t>2</a:t>
            </a:fld>
            <a:endParaRPr lang="en-US"/>
          </a:p>
        </p:txBody>
      </p:sp>
      <p:sp>
        <p:nvSpPr>
          <p:cNvPr id="5" name="TextBox 4"/>
          <p:cNvSpPr txBox="1"/>
          <p:nvPr/>
        </p:nvSpPr>
        <p:spPr>
          <a:xfrm>
            <a:off x="372324" y="4953000"/>
            <a:ext cx="5486400" cy="646331"/>
          </a:xfrm>
          <a:prstGeom prst="rect">
            <a:avLst/>
          </a:prstGeom>
          <a:noFill/>
        </p:spPr>
        <p:txBody>
          <a:bodyPr wrap="square" rtlCol="0">
            <a:spAutoFit/>
          </a:bodyPr>
          <a:lstStyle/>
          <a:p>
            <a:r>
              <a:rPr lang="en-US" dirty="0" smtClean="0"/>
              <a:t>This work is lead by Charlotte Huang, but any mistakes or misrepresentations in this presentation are my own. </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7500" t="41250" r="38333" b="29999"/>
          <a:stretch/>
        </p:blipFill>
        <p:spPr>
          <a:xfrm>
            <a:off x="6324600" y="3846731"/>
            <a:ext cx="2209800" cy="1752600"/>
          </a:xfrm>
          <a:prstGeom prst="rect">
            <a:avLst/>
          </a:prstGeom>
        </p:spPr>
      </p:pic>
    </p:spTree>
    <p:extLst>
      <p:ext uri="{BB962C8B-B14F-4D97-AF65-F5344CB8AC3E}">
        <p14:creationId xmlns:p14="http://schemas.microsoft.com/office/powerpoint/2010/main" val="35822061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28600"/>
            <a:ext cx="6400800" cy="523220"/>
          </a:xfrm>
          <a:prstGeom prst="rect">
            <a:avLst/>
          </a:prstGeom>
          <a:solidFill>
            <a:schemeClr val="bg1">
              <a:lumMod val="75000"/>
              <a:alpha val="70000"/>
            </a:schemeClr>
          </a:solidFill>
        </p:spPr>
        <p:txBody>
          <a:bodyPr wrap="square" rtlCol="0">
            <a:spAutoFit/>
          </a:bodyPr>
          <a:lstStyle/>
          <a:p>
            <a:pPr algn="ctr"/>
            <a:r>
              <a:rPr lang="en-US" sz="2800" b="1" dirty="0" err="1" smtClean="0"/>
              <a:t>Helmert</a:t>
            </a:r>
            <a:r>
              <a:rPr lang="en-US" sz="2800" b="1" dirty="0" smtClean="0"/>
              <a:t> Coding: Predicted Means</a:t>
            </a:r>
            <a:endParaRPr lang="en-US" sz="2800" b="1" dirty="0"/>
          </a:p>
        </p:txBody>
      </p:sp>
      <p:sp>
        <p:nvSpPr>
          <p:cNvPr id="7" name="TextBox 6"/>
          <p:cNvSpPr txBox="1"/>
          <p:nvPr/>
        </p:nvSpPr>
        <p:spPr>
          <a:xfrm>
            <a:off x="685800" y="879735"/>
            <a:ext cx="7315200" cy="646331"/>
          </a:xfrm>
          <a:prstGeom prst="rect">
            <a:avLst/>
          </a:prstGeom>
          <a:noFill/>
        </p:spPr>
        <p:txBody>
          <a:bodyPr wrap="square" rtlCol="0">
            <a:spAutoFit/>
          </a:bodyPr>
          <a:lstStyle/>
          <a:p>
            <a:r>
              <a:rPr lang="en-US" dirty="0" smtClean="0"/>
              <a:t>Example: </a:t>
            </a:r>
            <a:r>
              <a:rPr lang="en-US" dirty="0"/>
              <a:t>Marital Status (Single = 1, Married = 2, Widowed = 3, Divorced = 4, Separated = 5)</a:t>
            </a:r>
          </a:p>
        </p:txBody>
      </p:sp>
      <mc:AlternateContent xmlns:mc="http://schemas.openxmlformats.org/markup-compatibility/2006" xmlns:a14="http://schemas.microsoft.com/office/drawing/2010/main">
        <mc:Choice Requires="a14">
          <p:sp>
            <p:nvSpPr>
              <p:cNvPr id="5" name="TextBox 4"/>
              <p:cNvSpPr txBox="1"/>
              <p:nvPr/>
            </p:nvSpPr>
            <p:spPr>
              <a:xfrm>
                <a:off x="1900094" y="3498986"/>
                <a:ext cx="4906471" cy="525208"/>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acc>
                        <m:accPr>
                          <m:chr m:val="̂"/>
                          <m:ctrlPr>
                            <a:rPr lang="en-US" sz="1500" b="0" i="1" smtClean="0">
                              <a:latin typeface="Cambria Math" panose="02040503050406030204" pitchFamily="18" charset="0"/>
                            </a:rPr>
                          </m:ctrlPr>
                        </m:accPr>
                        <m:e>
                          <m:sSub>
                            <m:sSubPr>
                              <m:ctrlPr>
                                <a:rPr lang="en-US" sz="1500" b="0" i="1" smtClean="0">
                                  <a:latin typeface="Cambria Math" panose="02040503050406030204" pitchFamily="18" charset="0"/>
                                </a:rPr>
                              </m:ctrlPr>
                            </m:sSubPr>
                            <m:e>
                              <m:r>
                                <a:rPr lang="en-US" sz="1500" b="0" i="1" smtClean="0">
                                  <a:latin typeface="Cambria Math"/>
                                </a:rPr>
                                <m:t>𝑌</m:t>
                              </m:r>
                            </m:e>
                            <m:sub>
                              <m:r>
                                <a:rPr lang="en-US" sz="1500" b="0" i="1" smtClean="0">
                                  <a:latin typeface="Cambria Math"/>
                                </a:rPr>
                                <m:t>1</m:t>
                              </m:r>
                            </m:sub>
                          </m:sSub>
                        </m:e>
                      </m:acc>
                      <m:r>
                        <a:rPr lang="en-US" sz="1500" b="0" i="1" smtClean="0">
                          <a:latin typeface="Cambria Math"/>
                        </a:rPr>
                        <m:t>=</m:t>
                      </m:r>
                      <m:sSub>
                        <m:sSubPr>
                          <m:ctrlPr>
                            <a:rPr lang="en-US" sz="1500" b="0" i="1" smtClean="0">
                              <a:latin typeface="Cambria Math" panose="02040503050406030204" pitchFamily="18" charset="0"/>
                            </a:rPr>
                          </m:ctrlPr>
                        </m:sSubPr>
                        <m:e>
                          <m:r>
                            <a:rPr lang="en-US" sz="1500" b="0" i="1" smtClean="0">
                              <a:latin typeface="Cambria Math"/>
                            </a:rPr>
                            <m:t>𝑏</m:t>
                          </m:r>
                        </m:e>
                        <m:sub>
                          <m:r>
                            <a:rPr lang="en-US" sz="1500" b="0" i="1" smtClean="0">
                              <a:latin typeface="Cambria Math"/>
                            </a:rPr>
                            <m:t>0</m:t>
                          </m:r>
                        </m:sub>
                      </m:sSub>
                      <m:r>
                        <a:rPr lang="en-US" sz="1500" b="0" i="1" smtClean="0">
                          <a:latin typeface="Cambria Math"/>
                        </a:rPr>
                        <m:t>+</m:t>
                      </m:r>
                      <m:sSub>
                        <m:sSubPr>
                          <m:ctrlPr>
                            <a:rPr lang="en-US" sz="1500" b="0" i="1" smtClean="0">
                              <a:latin typeface="Cambria Math" panose="02040503050406030204" pitchFamily="18" charset="0"/>
                            </a:rPr>
                          </m:ctrlPr>
                        </m:sSubPr>
                        <m:e>
                          <m:r>
                            <a:rPr lang="en-US" sz="1500" b="0" i="1" smtClean="0">
                              <a:latin typeface="Cambria Math"/>
                            </a:rPr>
                            <m:t>𝑏</m:t>
                          </m:r>
                        </m:e>
                        <m:sub>
                          <m:r>
                            <a:rPr lang="en-US" sz="1500" b="0" i="1" smtClean="0">
                              <a:latin typeface="Cambria Math"/>
                            </a:rPr>
                            <m:t>1</m:t>
                          </m:r>
                        </m:sub>
                      </m:sSub>
                      <m:d>
                        <m:dPr>
                          <m:ctrlPr>
                            <a:rPr lang="en-US" sz="1500" b="0" i="1" smtClean="0">
                              <a:latin typeface="Cambria Math" panose="02040503050406030204" pitchFamily="18" charset="0"/>
                            </a:rPr>
                          </m:ctrlPr>
                        </m:dPr>
                        <m:e>
                          <m:r>
                            <a:rPr lang="en-US" sz="1500" b="0" i="1" smtClean="0">
                              <a:latin typeface="Cambria Math" panose="02040503050406030204" pitchFamily="18" charset="0"/>
                            </a:rPr>
                            <m:t>−4/5</m:t>
                          </m:r>
                        </m:e>
                      </m:d>
                      <m:r>
                        <a:rPr lang="en-US" sz="1500" b="0" i="1" smtClean="0">
                          <a:latin typeface="Cambria Math"/>
                        </a:rPr>
                        <m:t>+</m:t>
                      </m:r>
                      <m:sSub>
                        <m:sSubPr>
                          <m:ctrlPr>
                            <a:rPr lang="en-US" sz="1500" b="0" i="1" smtClean="0">
                              <a:latin typeface="Cambria Math" panose="02040503050406030204" pitchFamily="18" charset="0"/>
                            </a:rPr>
                          </m:ctrlPr>
                        </m:sSubPr>
                        <m:e>
                          <m:r>
                            <a:rPr lang="en-US" sz="1500" b="0" i="1" smtClean="0">
                              <a:latin typeface="Cambria Math"/>
                            </a:rPr>
                            <m:t>𝑏</m:t>
                          </m:r>
                        </m:e>
                        <m:sub>
                          <m:r>
                            <a:rPr lang="en-US" sz="1500" b="0" i="1" smtClean="0">
                              <a:latin typeface="Cambria Math"/>
                            </a:rPr>
                            <m:t>2</m:t>
                          </m:r>
                        </m:sub>
                      </m:sSub>
                      <m:d>
                        <m:dPr>
                          <m:ctrlPr>
                            <a:rPr lang="en-US" sz="1500" b="0" i="1" smtClean="0">
                              <a:latin typeface="Cambria Math" panose="02040503050406030204" pitchFamily="18" charset="0"/>
                            </a:rPr>
                          </m:ctrlPr>
                        </m:dPr>
                        <m:e>
                          <m:r>
                            <a:rPr lang="en-US" sz="1500" b="0" i="1" smtClean="0">
                              <a:latin typeface="Cambria Math"/>
                            </a:rPr>
                            <m:t>0</m:t>
                          </m:r>
                        </m:e>
                      </m:d>
                      <m:r>
                        <a:rPr lang="en-US" sz="1500" b="0" i="1" smtClean="0">
                          <a:latin typeface="Cambria Math"/>
                        </a:rPr>
                        <m:t>+</m:t>
                      </m:r>
                      <m:sSub>
                        <m:sSubPr>
                          <m:ctrlPr>
                            <a:rPr lang="en-US" sz="1500" b="0" i="1" smtClean="0">
                              <a:latin typeface="Cambria Math" panose="02040503050406030204" pitchFamily="18" charset="0"/>
                            </a:rPr>
                          </m:ctrlPr>
                        </m:sSubPr>
                        <m:e>
                          <m:r>
                            <a:rPr lang="en-US" sz="1500" b="0" i="1" smtClean="0">
                              <a:latin typeface="Cambria Math"/>
                            </a:rPr>
                            <m:t>𝑏</m:t>
                          </m:r>
                        </m:e>
                        <m:sub>
                          <m:r>
                            <a:rPr lang="en-US" sz="1500" b="0" i="1" smtClean="0">
                              <a:latin typeface="Cambria Math"/>
                            </a:rPr>
                            <m:t>3</m:t>
                          </m:r>
                        </m:sub>
                      </m:sSub>
                      <m:d>
                        <m:dPr>
                          <m:ctrlPr>
                            <a:rPr lang="en-US" sz="1500" b="0" i="1" smtClean="0">
                              <a:latin typeface="Cambria Math" panose="02040503050406030204" pitchFamily="18" charset="0"/>
                            </a:rPr>
                          </m:ctrlPr>
                        </m:dPr>
                        <m:e>
                          <m:r>
                            <a:rPr lang="en-US" sz="1500" b="0" i="1" smtClean="0">
                              <a:latin typeface="Cambria Math"/>
                            </a:rPr>
                            <m:t>0</m:t>
                          </m:r>
                        </m:e>
                      </m:d>
                      <m:r>
                        <a:rPr lang="en-US" sz="1500" b="0" i="1" smtClean="0">
                          <a:latin typeface="Cambria Math" panose="02040503050406030204" pitchFamily="18" charset="0"/>
                        </a:rPr>
                        <m:t>+</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𝑏</m:t>
                          </m:r>
                        </m:e>
                        <m:sub>
                          <m:r>
                            <a:rPr lang="en-US" sz="1500" b="0" i="1" smtClean="0">
                              <a:latin typeface="Cambria Math" panose="02040503050406030204" pitchFamily="18" charset="0"/>
                            </a:rPr>
                            <m:t>4</m:t>
                          </m:r>
                        </m:sub>
                      </m:sSub>
                      <m:d>
                        <m:dPr>
                          <m:ctrlPr>
                            <a:rPr lang="en-US" sz="1500" b="0" i="1" smtClean="0">
                              <a:latin typeface="Cambria Math" panose="02040503050406030204" pitchFamily="18" charset="0"/>
                            </a:rPr>
                          </m:ctrlPr>
                        </m:dPr>
                        <m:e>
                          <m:r>
                            <a:rPr lang="en-US" sz="1500" b="0" i="1" smtClean="0">
                              <a:latin typeface="Cambria Math" panose="02040503050406030204" pitchFamily="18" charset="0"/>
                            </a:rPr>
                            <m:t>0</m:t>
                          </m:r>
                        </m:e>
                      </m:d>
                      <m:r>
                        <a:rPr lang="en-US" sz="1500" b="0" i="1" smtClean="0">
                          <a:latin typeface="Cambria Math"/>
                        </a:rPr>
                        <m:t>=</m:t>
                      </m:r>
                      <m:sSub>
                        <m:sSubPr>
                          <m:ctrlPr>
                            <a:rPr lang="en-US" sz="1500" b="0" i="1" smtClean="0">
                              <a:latin typeface="Cambria Math" panose="02040503050406030204" pitchFamily="18" charset="0"/>
                            </a:rPr>
                          </m:ctrlPr>
                        </m:sSubPr>
                        <m:e>
                          <m:r>
                            <a:rPr lang="en-US" sz="1500" b="0" i="1" smtClean="0">
                              <a:latin typeface="Cambria Math"/>
                            </a:rPr>
                            <m:t>𝑏</m:t>
                          </m:r>
                        </m:e>
                        <m:sub>
                          <m:r>
                            <a:rPr lang="en-US" sz="1500" b="0" i="1" smtClean="0">
                              <a:latin typeface="Cambria Math"/>
                            </a:rPr>
                            <m:t>0</m:t>
                          </m:r>
                        </m:sub>
                      </m:sSub>
                      <m:r>
                        <a:rPr lang="en-US" sz="1500" b="0" i="0" smtClean="0">
                          <a:latin typeface="Cambria Math" panose="02040503050406030204" pitchFamily="18" charset="0"/>
                        </a:rPr>
                        <m:t>−</m:t>
                      </m:r>
                      <m:f>
                        <m:fPr>
                          <m:ctrlPr>
                            <a:rPr lang="en-US" sz="1500" b="0" i="1" smtClean="0">
                              <a:latin typeface="Cambria Math" panose="02040503050406030204" pitchFamily="18" charset="0"/>
                            </a:rPr>
                          </m:ctrlPr>
                        </m:fPr>
                        <m:num>
                          <m:r>
                            <a:rPr lang="en-US" sz="1500" b="0" i="0" smtClean="0">
                              <a:latin typeface="Cambria Math" panose="02040503050406030204" pitchFamily="18" charset="0"/>
                            </a:rPr>
                            <m:t>4</m:t>
                          </m:r>
                        </m:num>
                        <m:den>
                          <m:r>
                            <a:rPr lang="en-US" sz="1500" b="0" i="0" smtClean="0">
                              <a:latin typeface="Cambria Math" panose="02040503050406030204" pitchFamily="18" charset="0"/>
                            </a:rPr>
                            <m:t>5</m:t>
                          </m:r>
                        </m:den>
                      </m:f>
                      <m:sSub>
                        <m:sSubPr>
                          <m:ctrlPr>
                            <a:rPr lang="en-US" sz="1500" b="0" i="1" smtClean="0">
                              <a:latin typeface="Cambria Math" panose="02040503050406030204" pitchFamily="18" charset="0"/>
                            </a:rPr>
                          </m:ctrlPr>
                        </m:sSubPr>
                        <m:e>
                          <m:r>
                            <m:rPr>
                              <m:sty m:val="p"/>
                            </m:rPr>
                            <a:rPr lang="en-US" sz="1500" b="0" i="0" smtClean="0">
                              <a:latin typeface="Cambria Math" panose="02040503050406030204" pitchFamily="18" charset="0"/>
                            </a:rPr>
                            <m:t>b</m:t>
                          </m:r>
                        </m:e>
                        <m:sub>
                          <m:r>
                            <a:rPr lang="en-US" sz="1500" b="0" i="0" smtClean="0">
                              <a:latin typeface="Cambria Math" panose="02040503050406030204" pitchFamily="18" charset="0"/>
                            </a:rPr>
                            <m:t>1</m:t>
                          </m:r>
                        </m:sub>
                      </m:sSub>
                    </m:oMath>
                  </m:oMathPara>
                </a14:m>
                <a:endParaRPr lang="en-US" sz="1500" dirty="0"/>
              </a:p>
            </p:txBody>
          </p:sp>
        </mc:Choice>
        <mc:Fallback xmlns="">
          <p:sp>
            <p:nvSpPr>
              <p:cNvPr id="5" name="TextBox 4"/>
              <p:cNvSpPr txBox="1">
                <a:spLocks noRot="1" noChangeAspect="1" noMove="1" noResize="1" noEditPoints="1" noAdjustHandles="1" noChangeArrowheads="1" noChangeShapeType="1" noTextEdit="1"/>
              </p:cNvSpPr>
              <p:nvPr/>
            </p:nvSpPr>
            <p:spPr>
              <a:xfrm>
                <a:off x="1900094" y="3498986"/>
                <a:ext cx="4906471" cy="525208"/>
              </a:xfrm>
              <a:prstGeom prst="rect">
                <a:avLst/>
              </a:prstGeom>
              <a:blipFill>
                <a:blip r:embed="rId2"/>
                <a:stretch>
                  <a:fillRect b="-34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900094" y="4014220"/>
                <a:ext cx="5700856" cy="526041"/>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acc>
                        <m:accPr>
                          <m:chr m:val="̂"/>
                          <m:ctrlPr>
                            <a:rPr lang="en-US" sz="1500" b="0" i="1" smtClean="0">
                              <a:latin typeface="Cambria Math" panose="02040503050406030204" pitchFamily="18" charset="0"/>
                            </a:rPr>
                          </m:ctrlPr>
                        </m:accPr>
                        <m:e>
                          <m:sSub>
                            <m:sSubPr>
                              <m:ctrlPr>
                                <a:rPr lang="en-US" sz="1500" b="0" i="1" smtClean="0">
                                  <a:latin typeface="Cambria Math" panose="02040503050406030204" pitchFamily="18" charset="0"/>
                                </a:rPr>
                              </m:ctrlPr>
                            </m:sSubPr>
                            <m:e>
                              <m:r>
                                <a:rPr lang="en-US" sz="1500" b="0" i="1" smtClean="0">
                                  <a:latin typeface="Cambria Math"/>
                                </a:rPr>
                                <m:t>𝑌</m:t>
                              </m:r>
                            </m:e>
                            <m:sub>
                              <m:r>
                                <a:rPr lang="en-US" sz="1500" b="0" i="1" smtClean="0">
                                  <a:latin typeface="Cambria Math"/>
                                </a:rPr>
                                <m:t>2</m:t>
                              </m:r>
                            </m:sub>
                          </m:sSub>
                        </m:e>
                      </m:acc>
                      <m:r>
                        <a:rPr lang="en-US" sz="1500" b="0" i="1" smtClean="0">
                          <a:latin typeface="Cambria Math"/>
                        </a:rPr>
                        <m:t>=</m:t>
                      </m:r>
                      <m:sSub>
                        <m:sSubPr>
                          <m:ctrlPr>
                            <a:rPr lang="en-US" sz="1500" b="0" i="1" smtClean="0">
                              <a:latin typeface="Cambria Math" panose="02040503050406030204" pitchFamily="18" charset="0"/>
                            </a:rPr>
                          </m:ctrlPr>
                        </m:sSubPr>
                        <m:e>
                          <m:r>
                            <a:rPr lang="en-US" sz="1500" b="0" i="1" smtClean="0">
                              <a:latin typeface="Cambria Math"/>
                            </a:rPr>
                            <m:t>𝑏</m:t>
                          </m:r>
                        </m:e>
                        <m:sub>
                          <m:r>
                            <a:rPr lang="en-US" sz="1500" b="0" i="1" smtClean="0">
                              <a:latin typeface="Cambria Math"/>
                            </a:rPr>
                            <m:t>0</m:t>
                          </m:r>
                        </m:sub>
                      </m:sSub>
                      <m:r>
                        <a:rPr lang="en-US" sz="1500" b="0" i="1" smtClean="0">
                          <a:latin typeface="Cambria Math"/>
                        </a:rPr>
                        <m:t>+</m:t>
                      </m:r>
                      <m:sSub>
                        <m:sSubPr>
                          <m:ctrlPr>
                            <a:rPr lang="en-US" sz="1500" b="0" i="1" smtClean="0">
                              <a:latin typeface="Cambria Math" panose="02040503050406030204" pitchFamily="18" charset="0"/>
                            </a:rPr>
                          </m:ctrlPr>
                        </m:sSubPr>
                        <m:e>
                          <m:r>
                            <a:rPr lang="en-US" sz="1500" b="0" i="1" smtClean="0">
                              <a:latin typeface="Cambria Math"/>
                            </a:rPr>
                            <m:t>𝑏</m:t>
                          </m:r>
                        </m:e>
                        <m:sub>
                          <m:r>
                            <a:rPr lang="en-US" sz="1500" b="0" i="1" smtClean="0">
                              <a:latin typeface="Cambria Math"/>
                            </a:rPr>
                            <m:t>1</m:t>
                          </m:r>
                        </m:sub>
                      </m:sSub>
                      <m:d>
                        <m:dPr>
                          <m:ctrlPr>
                            <a:rPr lang="en-US" sz="1500" b="0" i="1" smtClean="0">
                              <a:latin typeface="Cambria Math" panose="02040503050406030204" pitchFamily="18" charset="0"/>
                            </a:rPr>
                          </m:ctrlPr>
                        </m:dPr>
                        <m:e>
                          <m:r>
                            <a:rPr lang="en-US" sz="1500" b="0" i="1" smtClean="0">
                              <a:latin typeface="Cambria Math" panose="02040503050406030204" pitchFamily="18" charset="0"/>
                            </a:rPr>
                            <m:t>1/5</m:t>
                          </m:r>
                        </m:e>
                      </m:d>
                      <m:r>
                        <a:rPr lang="en-US" sz="1500" b="0" i="1" smtClean="0">
                          <a:latin typeface="Cambria Math"/>
                        </a:rPr>
                        <m:t>+</m:t>
                      </m:r>
                      <m:sSub>
                        <m:sSubPr>
                          <m:ctrlPr>
                            <a:rPr lang="en-US" sz="1500" b="0" i="1" smtClean="0">
                              <a:latin typeface="Cambria Math" panose="02040503050406030204" pitchFamily="18" charset="0"/>
                            </a:rPr>
                          </m:ctrlPr>
                        </m:sSubPr>
                        <m:e>
                          <m:r>
                            <a:rPr lang="en-US" sz="1500" b="0" i="1" smtClean="0">
                              <a:latin typeface="Cambria Math"/>
                            </a:rPr>
                            <m:t>𝑏</m:t>
                          </m:r>
                        </m:e>
                        <m:sub>
                          <m:r>
                            <a:rPr lang="en-US" sz="1500" b="0" i="1" smtClean="0">
                              <a:latin typeface="Cambria Math"/>
                            </a:rPr>
                            <m:t>2</m:t>
                          </m:r>
                        </m:sub>
                      </m:sSub>
                      <m:d>
                        <m:dPr>
                          <m:ctrlPr>
                            <a:rPr lang="en-US" sz="1500" b="0" i="1" smtClean="0">
                              <a:latin typeface="Cambria Math" panose="02040503050406030204" pitchFamily="18" charset="0"/>
                            </a:rPr>
                          </m:ctrlPr>
                        </m:dPr>
                        <m:e>
                          <m:r>
                            <a:rPr lang="en-US" sz="1500" b="0" i="1" smtClean="0">
                              <a:latin typeface="Cambria Math" panose="02040503050406030204" pitchFamily="18" charset="0"/>
                            </a:rPr>
                            <m:t>−3/4</m:t>
                          </m:r>
                        </m:e>
                      </m:d>
                      <m:r>
                        <a:rPr lang="en-US" sz="1500" b="0" i="1" smtClean="0">
                          <a:latin typeface="Cambria Math"/>
                        </a:rPr>
                        <m:t>+</m:t>
                      </m:r>
                      <m:sSub>
                        <m:sSubPr>
                          <m:ctrlPr>
                            <a:rPr lang="en-US" sz="1500" b="0" i="1" smtClean="0">
                              <a:latin typeface="Cambria Math" panose="02040503050406030204" pitchFamily="18" charset="0"/>
                            </a:rPr>
                          </m:ctrlPr>
                        </m:sSubPr>
                        <m:e>
                          <m:r>
                            <a:rPr lang="en-US" sz="1500" b="0" i="1" smtClean="0">
                              <a:latin typeface="Cambria Math"/>
                            </a:rPr>
                            <m:t>𝑏</m:t>
                          </m:r>
                        </m:e>
                        <m:sub>
                          <m:r>
                            <a:rPr lang="en-US" sz="1500" b="0" i="1" smtClean="0">
                              <a:latin typeface="Cambria Math"/>
                            </a:rPr>
                            <m:t>3</m:t>
                          </m:r>
                        </m:sub>
                      </m:sSub>
                      <m:d>
                        <m:dPr>
                          <m:ctrlPr>
                            <a:rPr lang="en-US" sz="1500" b="0" i="1" smtClean="0">
                              <a:latin typeface="Cambria Math" panose="02040503050406030204" pitchFamily="18" charset="0"/>
                            </a:rPr>
                          </m:ctrlPr>
                        </m:dPr>
                        <m:e>
                          <m:r>
                            <a:rPr lang="en-US" sz="1500" b="0" i="1" smtClean="0">
                              <a:latin typeface="Cambria Math"/>
                            </a:rPr>
                            <m:t>0</m:t>
                          </m:r>
                        </m:e>
                      </m:d>
                      <m:r>
                        <a:rPr lang="en-US" sz="1500" b="0" i="1" smtClean="0">
                          <a:latin typeface="Cambria Math" panose="02040503050406030204" pitchFamily="18" charset="0"/>
                        </a:rPr>
                        <m:t>+</m:t>
                      </m:r>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𝑏</m:t>
                          </m:r>
                        </m:e>
                        <m:sub>
                          <m:r>
                            <a:rPr lang="en-US" sz="1500" b="0" i="1" smtClean="0">
                              <a:latin typeface="Cambria Math" panose="02040503050406030204" pitchFamily="18" charset="0"/>
                            </a:rPr>
                            <m:t>4</m:t>
                          </m:r>
                        </m:sub>
                      </m:sSub>
                      <m:d>
                        <m:dPr>
                          <m:ctrlPr>
                            <a:rPr lang="en-US" sz="1500" b="0" i="1" smtClean="0">
                              <a:latin typeface="Cambria Math" panose="02040503050406030204" pitchFamily="18" charset="0"/>
                            </a:rPr>
                          </m:ctrlPr>
                        </m:dPr>
                        <m:e>
                          <m:r>
                            <a:rPr lang="en-US" sz="1500" b="0" i="1" smtClean="0">
                              <a:latin typeface="Cambria Math" panose="02040503050406030204" pitchFamily="18" charset="0"/>
                            </a:rPr>
                            <m:t>0</m:t>
                          </m:r>
                        </m:e>
                      </m:d>
                      <m:r>
                        <a:rPr lang="en-US" sz="1500" b="0" i="1" smtClean="0">
                          <a:latin typeface="Cambria Math"/>
                        </a:rPr>
                        <m:t>=</m:t>
                      </m:r>
                      <m:sSub>
                        <m:sSubPr>
                          <m:ctrlPr>
                            <a:rPr lang="en-US" sz="1500" b="0" i="1" smtClean="0">
                              <a:latin typeface="Cambria Math" panose="02040503050406030204" pitchFamily="18" charset="0"/>
                            </a:rPr>
                          </m:ctrlPr>
                        </m:sSubPr>
                        <m:e>
                          <m:r>
                            <a:rPr lang="en-US" sz="1500" b="0" i="1" smtClean="0">
                              <a:latin typeface="Cambria Math"/>
                            </a:rPr>
                            <m:t>𝑏</m:t>
                          </m:r>
                        </m:e>
                        <m:sub>
                          <m:r>
                            <a:rPr lang="en-US" sz="1500" b="0" i="1" smtClean="0">
                              <a:latin typeface="Cambria Math"/>
                            </a:rPr>
                            <m:t>0</m:t>
                          </m:r>
                        </m:sub>
                      </m:sSub>
                      <m:r>
                        <a:rPr lang="en-US" sz="1500" b="0" i="1" smtClean="0">
                          <a:latin typeface="Cambria Math"/>
                        </a:rPr>
                        <m:t>+</m:t>
                      </m:r>
                      <m:sSub>
                        <m:sSubPr>
                          <m:ctrlPr>
                            <a:rPr lang="en-US" sz="1500" b="0" i="1" smtClean="0">
                              <a:latin typeface="Cambria Math" panose="02040503050406030204" pitchFamily="18" charset="0"/>
                            </a:rPr>
                          </m:ctrlPr>
                        </m:sSubPr>
                        <m:e>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5</m:t>
                              </m:r>
                            </m:den>
                          </m:f>
                          <m:r>
                            <a:rPr lang="en-US" sz="1500" b="0" i="1" smtClean="0">
                              <a:latin typeface="Cambria Math"/>
                            </a:rPr>
                            <m:t>𝑏</m:t>
                          </m:r>
                        </m:e>
                        <m:sub>
                          <m:r>
                            <a:rPr lang="en-US" sz="1500" b="0" i="1" smtClean="0">
                              <a:latin typeface="Cambria Math" panose="02040503050406030204" pitchFamily="18" charset="0"/>
                            </a:rPr>
                            <m:t>1</m:t>
                          </m:r>
                        </m:sub>
                      </m:sSub>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3</m:t>
                          </m:r>
                        </m:num>
                        <m:den>
                          <m:r>
                            <a:rPr lang="en-US" sz="1500" b="0" i="1" smtClean="0">
                              <a:latin typeface="Cambria Math" panose="02040503050406030204" pitchFamily="18" charset="0"/>
                            </a:rPr>
                            <m:t>4</m:t>
                          </m:r>
                        </m:den>
                      </m:f>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𝑏</m:t>
                          </m:r>
                        </m:e>
                        <m:sub>
                          <m:r>
                            <a:rPr lang="en-US" sz="1500" b="0" i="1" smtClean="0">
                              <a:latin typeface="Cambria Math" panose="02040503050406030204" pitchFamily="18" charset="0"/>
                            </a:rPr>
                            <m:t>2</m:t>
                          </m:r>
                        </m:sub>
                      </m:sSub>
                      <m:r>
                        <a:rPr lang="en-US" sz="1500" b="0" i="1" smtClean="0">
                          <a:latin typeface="Cambria Math"/>
                        </a:rPr>
                        <m:t> </m:t>
                      </m:r>
                    </m:oMath>
                  </m:oMathPara>
                </a14:m>
                <a:endParaRPr lang="en-US" sz="1500" dirty="0"/>
              </a:p>
            </p:txBody>
          </p:sp>
        </mc:Choice>
        <mc:Fallback xmlns="">
          <p:sp>
            <p:nvSpPr>
              <p:cNvPr id="8" name="TextBox 7"/>
              <p:cNvSpPr txBox="1">
                <a:spLocks noRot="1" noChangeAspect="1" noMove="1" noResize="1" noEditPoints="1" noAdjustHandles="1" noChangeArrowheads="1" noChangeShapeType="1" noTextEdit="1"/>
              </p:cNvSpPr>
              <p:nvPr/>
            </p:nvSpPr>
            <p:spPr>
              <a:xfrm>
                <a:off x="1900094" y="4014220"/>
                <a:ext cx="5700856" cy="526041"/>
              </a:xfrm>
              <a:prstGeom prst="rect">
                <a:avLst/>
              </a:prstGeom>
              <a:blipFill>
                <a:blip r:embed="rId3"/>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900094" y="4490958"/>
                <a:ext cx="6415089" cy="525978"/>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acc>
                        <m:accPr>
                          <m:chr m:val="̂"/>
                          <m:ctrlPr>
                            <a:rPr lang="en-US" sz="1500" b="0" i="1" smtClean="0">
                              <a:latin typeface="Cambria Math" panose="02040503050406030204" pitchFamily="18" charset="0"/>
                            </a:rPr>
                          </m:ctrlPr>
                        </m:accPr>
                        <m:e>
                          <m:sSub>
                            <m:sSubPr>
                              <m:ctrlPr>
                                <a:rPr lang="en-US" sz="1500" b="0" i="1" smtClean="0">
                                  <a:latin typeface="Cambria Math" panose="02040503050406030204" pitchFamily="18" charset="0"/>
                                </a:rPr>
                              </m:ctrlPr>
                            </m:sSubPr>
                            <m:e>
                              <m:r>
                                <a:rPr lang="en-US" sz="1500" b="0" i="1" smtClean="0">
                                  <a:latin typeface="Cambria Math"/>
                                </a:rPr>
                                <m:t>𝑌</m:t>
                              </m:r>
                            </m:e>
                            <m:sub>
                              <m:r>
                                <a:rPr lang="en-US" sz="1500" b="0" i="1" smtClean="0">
                                  <a:latin typeface="Cambria Math"/>
                                </a:rPr>
                                <m:t>3</m:t>
                              </m:r>
                            </m:sub>
                          </m:sSub>
                        </m:e>
                      </m:acc>
                      <m:r>
                        <a:rPr lang="en-US" sz="1500" b="0" i="1" smtClean="0">
                          <a:latin typeface="Cambria Math"/>
                        </a:rPr>
                        <m:t>=</m:t>
                      </m:r>
                      <m:sSub>
                        <m:sSubPr>
                          <m:ctrlPr>
                            <a:rPr lang="en-US" sz="1500" b="0" i="1" smtClean="0">
                              <a:latin typeface="Cambria Math" panose="02040503050406030204" pitchFamily="18" charset="0"/>
                            </a:rPr>
                          </m:ctrlPr>
                        </m:sSubPr>
                        <m:e>
                          <m:r>
                            <a:rPr lang="en-US" sz="1500" b="0" i="1" smtClean="0">
                              <a:latin typeface="Cambria Math"/>
                            </a:rPr>
                            <m:t>𝑏</m:t>
                          </m:r>
                        </m:e>
                        <m:sub>
                          <m:r>
                            <a:rPr lang="en-US" sz="1500" b="0" i="1" smtClean="0">
                              <a:latin typeface="Cambria Math"/>
                            </a:rPr>
                            <m:t>0</m:t>
                          </m:r>
                        </m:sub>
                      </m:sSub>
                      <m:r>
                        <a:rPr lang="en-US" sz="1500" b="0" i="1" smtClean="0">
                          <a:latin typeface="Cambria Math"/>
                        </a:rPr>
                        <m:t>+</m:t>
                      </m:r>
                      <m:sSub>
                        <m:sSubPr>
                          <m:ctrlPr>
                            <a:rPr lang="en-US" sz="1500" b="0" i="1" smtClean="0">
                              <a:latin typeface="Cambria Math" panose="02040503050406030204" pitchFamily="18" charset="0"/>
                            </a:rPr>
                          </m:ctrlPr>
                        </m:sSubPr>
                        <m:e>
                          <m:r>
                            <a:rPr lang="en-US" sz="1500" b="0" i="1" smtClean="0">
                              <a:latin typeface="Cambria Math"/>
                            </a:rPr>
                            <m:t>𝑏</m:t>
                          </m:r>
                        </m:e>
                        <m:sub>
                          <m:r>
                            <a:rPr lang="en-US" sz="1500" b="0" i="1" smtClean="0">
                              <a:latin typeface="Cambria Math"/>
                            </a:rPr>
                            <m:t>1</m:t>
                          </m:r>
                        </m:sub>
                      </m:sSub>
                      <m:d>
                        <m:dPr>
                          <m:ctrlPr>
                            <a:rPr lang="en-US" sz="1500" b="0" i="1" smtClean="0">
                              <a:latin typeface="Cambria Math" panose="02040503050406030204" pitchFamily="18" charset="0"/>
                            </a:rPr>
                          </m:ctrlPr>
                        </m:dPr>
                        <m:e>
                          <m:r>
                            <a:rPr lang="en-US" sz="1500" b="0" i="1" smtClean="0">
                              <a:latin typeface="Cambria Math" panose="02040503050406030204" pitchFamily="18" charset="0"/>
                            </a:rPr>
                            <m:t>1/5</m:t>
                          </m:r>
                        </m:e>
                      </m:d>
                      <m:r>
                        <a:rPr lang="en-US" sz="1500" b="0" i="1" smtClean="0">
                          <a:latin typeface="Cambria Math"/>
                        </a:rPr>
                        <m:t>+</m:t>
                      </m:r>
                      <m:sSub>
                        <m:sSubPr>
                          <m:ctrlPr>
                            <a:rPr lang="en-US" sz="1500" b="0" i="1" smtClean="0">
                              <a:latin typeface="Cambria Math" panose="02040503050406030204" pitchFamily="18" charset="0"/>
                            </a:rPr>
                          </m:ctrlPr>
                        </m:sSubPr>
                        <m:e>
                          <m:r>
                            <a:rPr lang="en-US" sz="1500" b="0" i="1" smtClean="0">
                              <a:latin typeface="Cambria Math"/>
                            </a:rPr>
                            <m:t>𝑏</m:t>
                          </m:r>
                        </m:e>
                        <m:sub>
                          <m:r>
                            <a:rPr lang="en-US" sz="1500" b="0" i="1" smtClean="0">
                              <a:latin typeface="Cambria Math"/>
                            </a:rPr>
                            <m:t>2</m:t>
                          </m:r>
                        </m:sub>
                      </m:sSub>
                      <m:d>
                        <m:dPr>
                          <m:ctrlPr>
                            <a:rPr lang="en-US" sz="1500" b="0" i="1" smtClean="0">
                              <a:latin typeface="Cambria Math" panose="02040503050406030204" pitchFamily="18" charset="0"/>
                            </a:rPr>
                          </m:ctrlPr>
                        </m:dPr>
                        <m:e>
                          <m:r>
                            <a:rPr lang="en-US" sz="1500" b="0" i="1" smtClean="0">
                              <a:latin typeface="Cambria Math" panose="02040503050406030204" pitchFamily="18" charset="0"/>
                            </a:rPr>
                            <m:t>1/4</m:t>
                          </m:r>
                        </m:e>
                      </m:d>
                      <m:r>
                        <a:rPr lang="en-US" sz="1500" b="0" i="1" smtClean="0">
                          <a:latin typeface="Cambria Math"/>
                        </a:rPr>
                        <m:t>+</m:t>
                      </m:r>
                      <m:sSub>
                        <m:sSubPr>
                          <m:ctrlPr>
                            <a:rPr lang="en-US" sz="1500" b="0" i="1" smtClean="0">
                              <a:latin typeface="Cambria Math" panose="02040503050406030204" pitchFamily="18" charset="0"/>
                            </a:rPr>
                          </m:ctrlPr>
                        </m:sSubPr>
                        <m:e>
                          <m:r>
                            <a:rPr lang="en-US" sz="1500" b="0" i="1" smtClean="0">
                              <a:latin typeface="Cambria Math"/>
                            </a:rPr>
                            <m:t>𝑏</m:t>
                          </m:r>
                        </m:e>
                        <m:sub>
                          <m:r>
                            <a:rPr lang="en-US" sz="1500" b="0" i="1" smtClean="0">
                              <a:latin typeface="Cambria Math"/>
                            </a:rPr>
                            <m:t>3</m:t>
                          </m:r>
                        </m:sub>
                      </m:sSub>
                      <m:d>
                        <m:dPr>
                          <m:ctrlPr>
                            <a:rPr lang="en-US" sz="1500" b="0" i="1" smtClean="0">
                              <a:latin typeface="Cambria Math" panose="02040503050406030204" pitchFamily="18" charset="0"/>
                            </a:rPr>
                          </m:ctrlPr>
                        </m:dPr>
                        <m:e>
                          <m:r>
                            <a:rPr lang="en-US" sz="1500" b="0" i="1" smtClean="0">
                              <a:latin typeface="Cambria Math" panose="02040503050406030204" pitchFamily="18" charset="0"/>
                            </a:rPr>
                            <m:t>−2/3</m:t>
                          </m:r>
                        </m:e>
                      </m:d>
                      <m:r>
                        <a:rPr lang="en-US" sz="1500" i="1">
                          <a:latin typeface="Cambria Math" panose="02040503050406030204" pitchFamily="18" charset="0"/>
                        </a:rPr>
                        <m:t>+</m:t>
                      </m:r>
                      <m:sSub>
                        <m:sSubPr>
                          <m:ctrlPr>
                            <a:rPr lang="en-US" sz="1500" i="1">
                              <a:latin typeface="Cambria Math" panose="02040503050406030204" pitchFamily="18" charset="0"/>
                            </a:rPr>
                          </m:ctrlPr>
                        </m:sSubPr>
                        <m:e>
                          <m:r>
                            <a:rPr lang="en-US" sz="1500" i="1">
                              <a:latin typeface="Cambria Math" panose="02040503050406030204" pitchFamily="18" charset="0"/>
                            </a:rPr>
                            <m:t>𝑏</m:t>
                          </m:r>
                        </m:e>
                        <m:sub>
                          <m:r>
                            <a:rPr lang="en-US" sz="1500" i="1">
                              <a:latin typeface="Cambria Math" panose="02040503050406030204" pitchFamily="18" charset="0"/>
                            </a:rPr>
                            <m:t>4</m:t>
                          </m:r>
                        </m:sub>
                      </m:sSub>
                      <m:d>
                        <m:dPr>
                          <m:ctrlPr>
                            <a:rPr lang="en-US" sz="1500" i="1">
                              <a:latin typeface="Cambria Math" panose="02040503050406030204" pitchFamily="18" charset="0"/>
                            </a:rPr>
                          </m:ctrlPr>
                        </m:dPr>
                        <m:e>
                          <m:r>
                            <a:rPr lang="en-US" sz="1500" i="1">
                              <a:latin typeface="Cambria Math" panose="02040503050406030204" pitchFamily="18" charset="0"/>
                            </a:rPr>
                            <m:t>0</m:t>
                          </m:r>
                        </m:e>
                      </m:d>
                      <m:r>
                        <a:rPr lang="en-US" sz="1500" b="0" i="1" smtClean="0">
                          <a:latin typeface="Cambria Math"/>
                        </a:rPr>
                        <m:t>=</m:t>
                      </m:r>
                      <m:sSub>
                        <m:sSubPr>
                          <m:ctrlPr>
                            <a:rPr lang="en-US" sz="1500" b="0" i="1" smtClean="0">
                              <a:latin typeface="Cambria Math" panose="02040503050406030204" pitchFamily="18" charset="0"/>
                            </a:rPr>
                          </m:ctrlPr>
                        </m:sSubPr>
                        <m:e>
                          <m:r>
                            <a:rPr lang="en-US" sz="1500" b="0" i="1" smtClean="0">
                              <a:latin typeface="Cambria Math"/>
                            </a:rPr>
                            <m:t>𝑏</m:t>
                          </m:r>
                        </m:e>
                        <m:sub>
                          <m:r>
                            <a:rPr lang="en-US" sz="1500" b="0" i="1" smtClean="0">
                              <a:latin typeface="Cambria Math"/>
                            </a:rPr>
                            <m:t>0</m:t>
                          </m:r>
                        </m:sub>
                      </m:sSub>
                      <m:r>
                        <a:rPr lang="en-US" sz="1500" b="0" i="1" smtClean="0">
                          <a:latin typeface="Cambria Math" panose="02040503050406030204" pitchFamily="18" charset="0"/>
                        </a:rPr>
                        <m:t>+</m:t>
                      </m:r>
                      <m:sSub>
                        <m:sSubPr>
                          <m:ctrlPr>
                            <a:rPr lang="en-US" sz="1500" b="0" i="1" smtClean="0">
                              <a:latin typeface="Cambria Math" panose="02040503050406030204" pitchFamily="18" charset="0"/>
                            </a:rPr>
                          </m:ctrlPr>
                        </m:sSubPr>
                        <m:e>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4</m:t>
                              </m:r>
                            </m:den>
                          </m:f>
                          <m:r>
                            <a:rPr lang="en-US" sz="1500" b="0" i="1" smtClean="0">
                              <a:latin typeface="Cambria Math" panose="02040503050406030204" pitchFamily="18" charset="0"/>
                            </a:rPr>
                            <m:t>𝑏</m:t>
                          </m:r>
                        </m:e>
                        <m:sub>
                          <m:r>
                            <a:rPr lang="en-US" sz="1500" b="0" i="1" smtClean="0">
                              <a:latin typeface="Cambria Math" panose="02040503050406030204" pitchFamily="18" charset="0"/>
                            </a:rPr>
                            <m:t>1</m:t>
                          </m:r>
                        </m:sub>
                      </m:sSub>
                      <m:r>
                        <a:rPr lang="en-US" sz="1500" b="0" i="1" smtClean="0">
                          <a:latin typeface="Cambria Math"/>
                        </a:rPr>
                        <m:t>+</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4</m:t>
                          </m:r>
                        </m:den>
                      </m:f>
                      <m:sSub>
                        <m:sSubPr>
                          <m:ctrlPr>
                            <a:rPr lang="en-US" sz="1500" b="0" i="1" smtClean="0">
                              <a:latin typeface="Cambria Math" panose="02040503050406030204" pitchFamily="18" charset="0"/>
                            </a:rPr>
                          </m:ctrlPr>
                        </m:sSubPr>
                        <m:e>
                          <m:r>
                            <a:rPr lang="en-US" sz="1500" b="0" i="1" smtClean="0">
                              <a:latin typeface="Cambria Math"/>
                            </a:rPr>
                            <m:t>𝑏</m:t>
                          </m:r>
                        </m:e>
                        <m:sub>
                          <m:r>
                            <a:rPr lang="en-US" sz="1500" b="0" i="1" smtClean="0">
                              <a:latin typeface="Cambria Math" panose="02040503050406030204" pitchFamily="18" charset="0"/>
                            </a:rPr>
                            <m:t>2</m:t>
                          </m:r>
                        </m:sub>
                      </m:sSub>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2</m:t>
                          </m:r>
                        </m:num>
                        <m:den>
                          <m:r>
                            <a:rPr lang="en-US" sz="1500" b="0" i="1" smtClean="0">
                              <a:latin typeface="Cambria Math" panose="02040503050406030204" pitchFamily="18" charset="0"/>
                            </a:rPr>
                            <m:t>3</m:t>
                          </m:r>
                        </m:den>
                      </m:f>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𝑏</m:t>
                          </m:r>
                        </m:e>
                        <m:sub>
                          <m:r>
                            <a:rPr lang="en-US" sz="1500" b="0" i="1" smtClean="0">
                              <a:latin typeface="Cambria Math" panose="02040503050406030204" pitchFamily="18" charset="0"/>
                            </a:rPr>
                            <m:t>3</m:t>
                          </m:r>
                        </m:sub>
                      </m:sSub>
                    </m:oMath>
                  </m:oMathPara>
                </a14:m>
                <a:endParaRPr lang="en-US" sz="1500" dirty="0"/>
              </a:p>
            </p:txBody>
          </p:sp>
        </mc:Choice>
        <mc:Fallback xmlns="">
          <p:sp>
            <p:nvSpPr>
              <p:cNvPr id="9" name="TextBox 8"/>
              <p:cNvSpPr txBox="1">
                <a:spLocks noRot="1" noChangeAspect="1" noMove="1" noResize="1" noEditPoints="1" noAdjustHandles="1" noChangeArrowheads="1" noChangeShapeType="1" noTextEdit="1"/>
              </p:cNvSpPr>
              <p:nvPr/>
            </p:nvSpPr>
            <p:spPr>
              <a:xfrm>
                <a:off x="1900094" y="4490958"/>
                <a:ext cx="6415089" cy="525978"/>
              </a:xfrm>
              <a:prstGeom prst="rect">
                <a:avLst/>
              </a:prstGeom>
              <a:blipFill>
                <a:blip r:embed="rId4"/>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861994" y="5008645"/>
                <a:ext cx="7053406" cy="419730"/>
              </a:xfrm>
              <a:prstGeom prst="rect">
                <a:avLst/>
              </a:prstGeom>
              <a:noFill/>
            </p:spPr>
            <p:txBody>
              <a:bodyPr wrap="none" rtlCol="0">
                <a:spAutoFit/>
              </a:bodyPr>
              <a:lstStyle/>
              <a:p>
                <a14:m>
                  <m:oMath xmlns:m="http://schemas.openxmlformats.org/officeDocument/2006/math">
                    <m:acc>
                      <m:accPr>
                        <m:chr m:val="̂"/>
                        <m:ctrlPr>
                          <a:rPr lang="en-US" sz="1500" b="0" i="1" smtClean="0">
                            <a:latin typeface="Cambria Math" panose="02040503050406030204" pitchFamily="18" charset="0"/>
                          </a:rPr>
                        </m:ctrlPr>
                      </m:accPr>
                      <m:e>
                        <m:sSub>
                          <m:sSubPr>
                            <m:ctrlPr>
                              <a:rPr lang="en-US" sz="1500" b="0" i="1" smtClean="0">
                                <a:latin typeface="Cambria Math" panose="02040503050406030204" pitchFamily="18" charset="0"/>
                              </a:rPr>
                            </m:ctrlPr>
                          </m:sSubPr>
                          <m:e>
                            <m:r>
                              <a:rPr lang="en-US" sz="1500" b="0" i="1" smtClean="0">
                                <a:latin typeface="Cambria Math"/>
                              </a:rPr>
                              <m:t>𝑌</m:t>
                            </m:r>
                          </m:e>
                          <m:sub>
                            <m:r>
                              <a:rPr lang="en-US" sz="1500" b="0" i="1" smtClean="0">
                                <a:latin typeface="Cambria Math"/>
                              </a:rPr>
                              <m:t>4</m:t>
                            </m:r>
                          </m:sub>
                        </m:sSub>
                      </m:e>
                    </m:acc>
                    <m:r>
                      <a:rPr lang="en-US" sz="1500" b="0" i="1" smtClean="0">
                        <a:latin typeface="Cambria Math"/>
                      </a:rPr>
                      <m:t>=</m:t>
                    </m:r>
                    <m:sSub>
                      <m:sSubPr>
                        <m:ctrlPr>
                          <a:rPr lang="en-US" sz="1500" b="0" i="1" smtClean="0">
                            <a:latin typeface="Cambria Math" panose="02040503050406030204" pitchFamily="18" charset="0"/>
                          </a:rPr>
                        </m:ctrlPr>
                      </m:sSubPr>
                      <m:e>
                        <m:r>
                          <a:rPr lang="en-US" sz="1500" b="0" i="1" smtClean="0">
                            <a:latin typeface="Cambria Math"/>
                          </a:rPr>
                          <m:t>𝑏</m:t>
                        </m:r>
                      </m:e>
                      <m:sub>
                        <m:r>
                          <a:rPr lang="en-US" sz="1500" b="0" i="1" smtClean="0">
                            <a:latin typeface="Cambria Math"/>
                          </a:rPr>
                          <m:t>0</m:t>
                        </m:r>
                      </m:sub>
                    </m:sSub>
                    <m:r>
                      <a:rPr lang="en-US" sz="1500" b="0" i="1" smtClean="0">
                        <a:latin typeface="Cambria Math"/>
                      </a:rPr>
                      <m:t>+</m:t>
                    </m:r>
                    <m:sSub>
                      <m:sSubPr>
                        <m:ctrlPr>
                          <a:rPr lang="en-US" sz="1500" b="0" i="1" smtClean="0">
                            <a:latin typeface="Cambria Math" panose="02040503050406030204" pitchFamily="18" charset="0"/>
                          </a:rPr>
                        </m:ctrlPr>
                      </m:sSubPr>
                      <m:e>
                        <m:r>
                          <a:rPr lang="en-US" sz="1500" b="0" i="1" smtClean="0">
                            <a:latin typeface="Cambria Math"/>
                          </a:rPr>
                          <m:t>𝑏</m:t>
                        </m:r>
                      </m:e>
                      <m:sub>
                        <m:r>
                          <a:rPr lang="en-US" sz="1500" b="0" i="1" smtClean="0">
                            <a:latin typeface="Cambria Math"/>
                          </a:rPr>
                          <m:t>1</m:t>
                        </m:r>
                      </m:sub>
                    </m:sSub>
                    <m:d>
                      <m:dPr>
                        <m:ctrlPr>
                          <a:rPr lang="en-US" sz="1500" b="0" i="1" smtClean="0">
                            <a:latin typeface="Cambria Math" panose="02040503050406030204" pitchFamily="18" charset="0"/>
                          </a:rPr>
                        </m:ctrlPr>
                      </m:dPr>
                      <m:e>
                        <m:r>
                          <a:rPr lang="en-US" sz="1500" b="0" i="1" smtClean="0">
                            <a:latin typeface="Cambria Math" panose="02040503050406030204" pitchFamily="18" charset="0"/>
                          </a:rPr>
                          <m:t>1/5</m:t>
                        </m:r>
                      </m:e>
                    </m:d>
                    <m:r>
                      <a:rPr lang="en-US" sz="1500" b="0" i="1" smtClean="0">
                        <a:latin typeface="Cambria Math"/>
                      </a:rPr>
                      <m:t>+</m:t>
                    </m:r>
                    <m:sSub>
                      <m:sSubPr>
                        <m:ctrlPr>
                          <a:rPr lang="en-US" sz="1500" b="0" i="1" smtClean="0">
                            <a:latin typeface="Cambria Math" panose="02040503050406030204" pitchFamily="18" charset="0"/>
                          </a:rPr>
                        </m:ctrlPr>
                      </m:sSubPr>
                      <m:e>
                        <m:r>
                          <a:rPr lang="en-US" sz="1500" b="0" i="1" smtClean="0">
                            <a:latin typeface="Cambria Math"/>
                          </a:rPr>
                          <m:t>𝑏</m:t>
                        </m:r>
                      </m:e>
                      <m:sub>
                        <m:r>
                          <a:rPr lang="en-US" sz="1500" b="0" i="1" smtClean="0">
                            <a:latin typeface="Cambria Math"/>
                          </a:rPr>
                          <m:t>2</m:t>
                        </m:r>
                      </m:sub>
                    </m:sSub>
                    <m:d>
                      <m:dPr>
                        <m:ctrlPr>
                          <a:rPr lang="en-US" sz="1500" b="0" i="1" smtClean="0">
                            <a:latin typeface="Cambria Math" panose="02040503050406030204" pitchFamily="18" charset="0"/>
                          </a:rPr>
                        </m:ctrlPr>
                      </m:dPr>
                      <m:e>
                        <m:r>
                          <a:rPr lang="en-US" sz="1500" b="0" i="1" smtClean="0">
                            <a:latin typeface="Cambria Math" panose="02040503050406030204" pitchFamily="18" charset="0"/>
                          </a:rPr>
                          <m:t>1/4</m:t>
                        </m:r>
                      </m:e>
                    </m:d>
                    <m:r>
                      <a:rPr lang="en-US" sz="1500" b="0" i="1" smtClean="0">
                        <a:latin typeface="Cambria Math"/>
                      </a:rPr>
                      <m:t>+</m:t>
                    </m:r>
                    <m:sSub>
                      <m:sSubPr>
                        <m:ctrlPr>
                          <a:rPr lang="en-US" sz="1500" b="0" i="1" smtClean="0">
                            <a:latin typeface="Cambria Math" panose="02040503050406030204" pitchFamily="18" charset="0"/>
                          </a:rPr>
                        </m:ctrlPr>
                      </m:sSubPr>
                      <m:e>
                        <m:r>
                          <a:rPr lang="en-US" sz="1500" b="0" i="1" smtClean="0">
                            <a:latin typeface="Cambria Math"/>
                          </a:rPr>
                          <m:t>𝑏</m:t>
                        </m:r>
                      </m:e>
                      <m:sub>
                        <m:r>
                          <a:rPr lang="en-US" sz="1500" b="0" i="1" smtClean="0">
                            <a:latin typeface="Cambria Math"/>
                          </a:rPr>
                          <m:t>3</m:t>
                        </m:r>
                      </m:sub>
                    </m:sSub>
                    <m:d>
                      <m:dPr>
                        <m:ctrlPr>
                          <a:rPr lang="en-US" sz="1500" b="0" i="1" smtClean="0">
                            <a:latin typeface="Cambria Math" panose="02040503050406030204" pitchFamily="18" charset="0"/>
                          </a:rPr>
                        </m:ctrlPr>
                      </m:dPr>
                      <m:e>
                        <m:r>
                          <a:rPr lang="en-US" sz="1500" b="0" i="1" smtClean="0">
                            <a:latin typeface="Cambria Math" panose="02040503050406030204" pitchFamily="18" charset="0"/>
                          </a:rPr>
                          <m:t>1/3</m:t>
                        </m:r>
                      </m:e>
                    </m:d>
                    <m:r>
                      <a:rPr lang="en-US" sz="1500" i="1">
                        <a:latin typeface="Cambria Math" panose="02040503050406030204" pitchFamily="18" charset="0"/>
                      </a:rPr>
                      <m:t>+</m:t>
                    </m:r>
                    <m:sSub>
                      <m:sSubPr>
                        <m:ctrlPr>
                          <a:rPr lang="en-US" sz="1500" i="1">
                            <a:latin typeface="Cambria Math" panose="02040503050406030204" pitchFamily="18" charset="0"/>
                          </a:rPr>
                        </m:ctrlPr>
                      </m:sSubPr>
                      <m:e>
                        <m:r>
                          <a:rPr lang="en-US" sz="1500" i="1">
                            <a:latin typeface="Cambria Math" panose="02040503050406030204" pitchFamily="18" charset="0"/>
                          </a:rPr>
                          <m:t>𝑏</m:t>
                        </m:r>
                      </m:e>
                      <m:sub>
                        <m:r>
                          <a:rPr lang="en-US" sz="1500" i="1">
                            <a:latin typeface="Cambria Math" panose="02040503050406030204" pitchFamily="18" charset="0"/>
                          </a:rPr>
                          <m:t>4</m:t>
                        </m:r>
                      </m:sub>
                    </m:sSub>
                    <m:d>
                      <m:dPr>
                        <m:ctrlPr>
                          <a:rPr lang="en-US" sz="1500" i="1">
                            <a:latin typeface="Cambria Math" panose="02040503050406030204" pitchFamily="18" charset="0"/>
                          </a:rPr>
                        </m:ctrlPr>
                      </m:dPr>
                      <m:e>
                        <m:r>
                          <a:rPr lang="en-US" sz="1500" b="0" i="1" smtClean="0">
                            <a:latin typeface="Cambria Math" panose="02040503050406030204" pitchFamily="18" charset="0"/>
                          </a:rPr>
                          <m:t>−1/2</m:t>
                        </m:r>
                      </m:e>
                    </m:d>
                    <m:r>
                      <a:rPr lang="en-US" sz="1500" b="0" i="1" smtClean="0">
                        <a:latin typeface="Cambria Math"/>
                      </a:rPr>
                      <m:t>=</m:t>
                    </m:r>
                    <m:sSub>
                      <m:sSubPr>
                        <m:ctrlPr>
                          <a:rPr lang="en-US" sz="1500" b="0" i="1" smtClean="0">
                            <a:latin typeface="Cambria Math" panose="02040503050406030204" pitchFamily="18" charset="0"/>
                          </a:rPr>
                        </m:ctrlPr>
                      </m:sSubPr>
                      <m:e>
                        <m:r>
                          <a:rPr lang="en-US" sz="1500" b="0" i="1" smtClean="0">
                            <a:latin typeface="Cambria Math"/>
                          </a:rPr>
                          <m:t>𝑏</m:t>
                        </m:r>
                      </m:e>
                      <m:sub>
                        <m:r>
                          <a:rPr lang="en-US" sz="1500" b="0" i="1" smtClean="0">
                            <a:latin typeface="Cambria Math"/>
                          </a:rPr>
                          <m:t>0</m:t>
                        </m:r>
                      </m:sub>
                    </m:sSub>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5</m:t>
                            </m:r>
                          </m:den>
                        </m:f>
                        <m:r>
                          <a:rPr lang="en-US" sz="1500" b="0" i="1" smtClean="0">
                            <a:latin typeface="Cambria Math" panose="02040503050406030204" pitchFamily="18" charset="0"/>
                          </a:rPr>
                          <m:t>𝑏</m:t>
                        </m:r>
                      </m:e>
                      <m:sub>
                        <m:r>
                          <a:rPr lang="en-US" sz="1500" b="0" i="1" smtClean="0">
                            <a:latin typeface="Cambria Math" panose="02040503050406030204" pitchFamily="18" charset="0"/>
                          </a:rPr>
                          <m:t>1</m:t>
                        </m:r>
                      </m:sub>
                    </m:sSub>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4</m:t>
                        </m:r>
                      </m:den>
                    </m:f>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𝑏</m:t>
                        </m:r>
                      </m:e>
                      <m:sub>
                        <m:r>
                          <a:rPr lang="en-US" sz="1500" b="0" i="1" smtClean="0">
                            <a:latin typeface="Cambria Math" panose="02040503050406030204" pitchFamily="18" charset="0"/>
                          </a:rPr>
                          <m:t>2</m:t>
                        </m:r>
                      </m:sub>
                    </m:sSub>
                    <m:r>
                      <a:rPr lang="en-US" sz="1500" b="0" i="1" smtClean="0">
                        <a:latin typeface="Cambria Math" panose="02040503050406030204" pitchFamily="18" charset="0"/>
                      </a:rPr>
                      <m:t>+</m:t>
                    </m:r>
                    <m:sSub>
                      <m:sSubPr>
                        <m:ctrlPr>
                          <a:rPr lang="en-US" sz="1500" b="0" i="1" smtClean="0">
                            <a:latin typeface="Cambria Math" panose="02040503050406030204" pitchFamily="18" charset="0"/>
                          </a:rPr>
                        </m:ctrlPr>
                      </m:sSubPr>
                      <m:e>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3</m:t>
                            </m:r>
                          </m:den>
                        </m:f>
                        <m:r>
                          <a:rPr lang="en-US" sz="1500" b="0" i="1" smtClean="0">
                            <a:latin typeface="Cambria Math" panose="02040503050406030204" pitchFamily="18" charset="0"/>
                          </a:rPr>
                          <m:t>𝑏</m:t>
                        </m:r>
                      </m:e>
                      <m:sub>
                        <m:r>
                          <a:rPr lang="en-US" sz="1500" b="0" i="1" smtClean="0">
                            <a:latin typeface="Cambria Math" panose="02040503050406030204" pitchFamily="18" charset="0"/>
                          </a:rPr>
                          <m:t>3</m:t>
                        </m:r>
                      </m:sub>
                    </m:sSub>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2</m:t>
                        </m:r>
                      </m:den>
                    </m:f>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𝑏</m:t>
                        </m:r>
                      </m:e>
                      <m:sub>
                        <m:r>
                          <a:rPr lang="en-US" sz="1500" b="0" i="1" smtClean="0">
                            <a:latin typeface="Cambria Math" panose="02040503050406030204" pitchFamily="18" charset="0"/>
                          </a:rPr>
                          <m:t>4</m:t>
                        </m:r>
                      </m:sub>
                    </m:sSub>
                  </m:oMath>
                </a14:m>
                <a:r>
                  <a:rPr lang="en-US" sz="1500" dirty="0" smtClean="0"/>
                  <a:t> </a:t>
                </a:r>
                <a:endParaRPr lang="en-US" sz="1500" dirty="0"/>
              </a:p>
            </p:txBody>
          </p:sp>
        </mc:Choice>
        <mc:Fallback xmlns="">
          <p:sp>
            <p:nvSpPr>
              <p:cNvPr id="10" name="TextBox 9"/>
              <p:cNvSpPr txBox="1">
                <a:spLocks noRot="1" noChangeAspect="1" noMove="1" noResize="1" noEditPoints="1" noAdjustHandles="1" noChangeArrowheads="1" noChangeShapeType="1" noTextEdit="1"/>
              </p:cNvSpPr>
              <p:nvPr/>
            </p:nvSpPr>
            <p:spPr>
              <a:xfrm>
                <a:off x="1861994" y="5008645"/>
                <a:ext cx="7053406" cy="419730"/>
              </a:xfrm>
              <a:prstGeom prst="rect">
                <a:avLst/>
              </a:prstGeom>
              <a:blipFill>
                <a:blip r:embed="rId5"/>
                <a:stretch>
                  <a:fillRect/>
                </a:stretch>
              </a:blipFill>
            </p:spPr>
            <p:txBody>
              <a:bodyPr/>
              <a:lstStyle/>
              <a:p>
                <a:r>
                  <a:rPr lang="en-US">
                    <a:noFill/>
                  </a:rPr>
                  <a:t> </a:t>
                </a:r>
              </a:p>
            </p:txBody>
          </p:sp>
        </mc:Fallback>
      </mc:AlternateContent>
      <p:sp>
        <p:nvSpPr>
          <p:cNvPr id="6" name="TextBox 5"/>
          <p:cNvSpPr txBox="1"/>
          <p:nvPr/>
        </p:nvSpPr>
        <p:spPr>
          <a:xfrm>
            <a:off x="651329" y="3571348"/>
            <a:ext cx="1752600" cy="369332"/>
          </a:xfrm>
          <a:prstGeom prst="rect">
            <a:avLst/>
          </a:prstGeom>
          <a:noFill/>
        </p:spPr>
        <p:txBody>
          <a:bodyPr wrap="square" rtlCol="0">
            <a:spAutoFit/>
          </a:bodyPr>
          <a:lstStyle/>
          <a:p>
            <a:r>
              <a:rPr lang="en-US" dirty="0" smtClean="0"/>
              <a:t>Single:</a:t>
            </a:r>
            <a:endParaRPr lang="en-US" dirty="0"/>
          </a:p>
        </p:txBody>
      </p:sp>
      <p:sp>
        <p:nvSpPr>
          <p:cNvPr id="11" name="TextBox 10"/>
          <p:cNvSpPr txBox="1"/>
          <p:nvPr/>
        </p:nvSpPr>
        <p:spPr>
          <a:xfrm>
            <a:off x="651329" y="4039746"/>
            <a:ext cx="1752600" cy="369332"/>
          </a:xfrm>
          <a:prstGeom prst="rect">
            <a:avLst/>
          </a:prstGeom>
          <a:noFill/>
        </p:spPr>
        <p:txBody>
          <a:bodyPr wrap="square" rtlCol="0">
            <a:spAutoFit/>
          </a:bodyPr>
          <a:lstStyle/>
          <a:p>
            <a:r>
              <a:rPr lang="en-US" dirty="0" smtClean="0"/>
              <a:t>Married:</a:t>
            </a:r>
            <a:endParaRPr lang="en-US" dirty="0"/>
          </a:p>
        </p:txBody>
      </p:sp>
      <p:sp>
        <p:nvSpPr>
          <p:cNvPr id="12" name="TextBox 11"/>
          <p:cNvSpPr txBox="1"/>
          <p:nvPr/>
        </p:nvSpPr>
        <p:spPr>
          <a:xfrm>
            <a:off x="685800" y="4567398"/>
            <a:ext cx="1752600" cy="369332"/>
          </a:xfrm>
          <a:prstGeom prst="rect">
            <a:avLst/>
          </a:prstGeom>
          <a:noFill/>
        </p:spPr>
        <p:txBody>
          <a:bodyPr wrap="square" rtlCol="0">
            <a:spAutoFit/>
          </a:bodyPr>
          <a:lstStyle/>
          <a:p>
            <a:r>
              <a:rPr lang="en-US" dirty="0" smtClean="0"/>
              <a:t>Widowed:</a:t>
            </a:r>
            <a:endParaRPr lang="en-US" dirty="0"/>
          </a:p>
        </p:txBody>
      </p:sp>
      <p:sp>
        <p:nvSpPr>
          <p:cNvPr id="13" name="TextBox 12"/>
          <p:cNvSpPr txBox="1"/>
          <p:nvPr/>
        </p:nvSpPr>
        <p:spPr>
          <a:xfrm>
            <a:off x="685800" y="5062473"/>
            <a:ext cx="1752600" cy="369332"/>
          </a:xfrm>
          <a:prstGeom prst="rect">
            <a:avLst/>
          </a:prstGeom>
          <a:noFill/>
        </p:spPr>
        <p:txBody>
          <a:bodyPr wrap="square" rtlCol="0">
            <a:spAutoFit/>
          </a:bodyPr>
          <a:lstStyle/>
          <a:p>
            <a:r>
              <a:rPr lang="en-US" dirty="0" smtClean="0"/>
              <a:t>Divorced:</a:t>
            </a:r>
            <a:endParaRPr lang="en-US" dirty="0"/>
          </a:p>
        </p:txBody>
      </p:sp>
      <p:sp>
        <p:nvSpPr>
          <p:cNvPr id="2" name="Slide Number Placeholder 1"/>
          <p:cNvSpPr>
            <a:spLocks noGrp="1"/>
          </p:cNvSpPr>
          <p:nvPr>
            <p:ph type="sldNum" sz="quarter" idx="12"/>
          </p:nvPr>
        </p:nvSpPr>
        <p:spPr/>
        <p:txBody>
          <a:bodyPr/>
          <a:lstStyle/>
          <a:p>
            <a:fld id="{6F921CF1-355D-4118-B2D7-6B1212D1F208}" type="slidenum">
              <a:rPr lang="en-US" smtClean="0"/>
              <a:t>20</a:t>
            </a:fld>
            <a:endParaRPr lang="en-US"/>
          </a:p>
        </p:txBody>
      </p:sp>
      <p:sp>
        <p:nvSpPr>
          <p:cNvPr id="15" name="TextBox 14"/>
          <p:cNvSpPr txBox="1"/>
          <p:nvPr/>
        </p:nvSpPr>
        <p:spPr>
          <a:xfrm>
            <a:off x="685800" y="5499137"/>
            <a:ext cx="1752600" cy="369332"/>
          </a:xfrm>
          <a:prstGeom prst="rect">
            <a:avLst/>
          </a:prstGeom>
          <a:noFill/>
        </p:spPr>
        <p:txBody>
          <a:bodyPr wrap="square" rtlCol="0">
            <a:spAutoFit/>
          </a:bodyPr>
          <a:lstStyle/>
          <a:p>
            <a:r>
              <a:rPr lang="en-US" dirty="0" smtClean="0"/>
              <a:t>Separated:</a:t>
            </a:r>
            <a:endParaRPr lang="en-US" dirty="0"/>
          </a:p>
        </p:txBody>
      </p:sp>
      <p:graphicFrame>
        <p:nvGraphicFramePr>
          <p:cNvPr id="18" name="Table 17"/>
          <p:cNvGraphicFramePr>
            <a:graphicFrameLocks noGrp="1"/>
          </p:cNvGraphicFramePr>
          <p:nvPr>
            <p:extLst>
              <p:ext uri="{D42A27DB-BD31-4B8C-83A1-F6EECF244321}">
                <p14:modId xmlns:p14="http://schemas.microsoft.com/office/powerpoint/2010/main" val="831379647"/>
              </p:ext>
            </p:extLst>
          </p:nvPr>
        </p:nvGraphicFramePr>
        <p:xfrm>
          <a:off x="1333500" y="1502057"/>
          <a:ext cx="6667500" cy="2024160"/>
        </p:xfrm>
        <a:graphic>
          <a:graphicData uri="http://schemas.openxmlformats.org/drawingml/2006/table">
            <a:tbl>
              <a:tblPr firstRow="1" bandRow="1">
                <a:tableStyleId>{2D5ABB26-0587-4C30-8999-92F81FD0307C}</a:tableStyleId>
              </a:tblPr>
              <a:tblGrid>
                <a:gridCol w="16002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333500">
                  <a:extLst>
                    <a:ext uri="{9D8B030D-6E8A-4147-A177-3AD203B41FA5}">
                      <a16:colId xmlns:a16="http://schemas.microsoft.com/office/drawing/2014/main" val="20002"/>
                    </a:ext>
                  </a:extLst>
                </a:gridCol>
                <a:gridCol w="1333500">
                  <a:extLst>
                    <a:ext uri="{9D8B030D-6E8A-4147-A177-3AD203B41FA5}">
                      <a16:colId xmlns:a16="http://schemas.microsoft.com/office/drawing/2014/main" val="20003"/>
                    </a:ext>
                  </a:extLst>
                </a:gridCol>
                <a:gridCol w="1333500">
                  <a:extLst>
                    <a:ext uri="{9D8B030D-6E8A-4147-A177-3AD203B41FA5}">
                      <a16:colId xmlns:a16="http://schemas.microsoft.com/office/drawing/2014/main" val="2135778943"/>
                    </a:ext>
                  </a:extLst>
                </a:gridCol>
              </a:tblGrid>
              <a:tr h="337360">
                <a:tc>
                  <a:txBody>
                    <a:bodyPr/>
                    <a:lstStyle/>
                    <a:p>
                      <a:r>
                        <a:rPr lang="en-US" sz="1500" dirty="0" smtClean="0"/>
                        <a:t>Marital Status</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H</a:t>
                      </a:r>
                      <a:r>
                        <a:rPr lang="en-US" sz="1500" baseline="-25000" dirty="0" smtClean="0"/>
                        <a:t>1</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H</a:t>
                      </a:r>
                      <a:r>
                        <a:rPr lang="en-US" sz="1500" baseline="-25000" dirty="0" smtClean="0"/>
                        <a:t>2</a:t>
                      </a:r>
                      <a:endParaRPr lang="en-US" sz="15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H</a:t>
                      </a:r>
                      <a:r>
                        <a:rPr lang="en-US" sz="1500" baseline="-25000" dirty="0" smtClean="0"/>
                        <a:t>3</a:t>
                      </a:r>
                      <a:endParaRPr lang="en-US" sz="15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H</a:t>
                      </a:r>
                      <a:r>
                        <a:rPr lang="en-US" sz="1500" baseline="-25000" dirty="0" smtClean="0"/>
                        <a:t>4</a:t>
                      </a:r>
                      <a:endParaRPr lang="en-US" sz="15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37360">
                <a:tc>
                  <a:txBody>
                    <a:bodyPr/>
                    <a:lstStyle/>
                    <a:p>
                      <a:r>
                        <a:rPr lang="en-US" sz="1500" dirty="0" smtClean="0"/>
                        <a:t>1 (Si)</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-4/5</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0</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0</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0</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37360">
                <a:tc>
                  <a:txBody>
                    <a:bodyPr/>
                    <a:lstStyle/>
                    <a:p>
                      <a:r>
                        <a:rPr lang="en-US" sz="1500" dirty="0" smtClean="0"/>
                        <a:t>2 (M)</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1/5</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-3/4</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0</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0</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7360">
                <a:tc>
                  <a:txBody>
                    <a:bodyPr/>
                    <a:lstStyle/>
                    <a:p>
                      <a:r>
                        <a:rPr lang="en-US" sz="1500" dirty="0" smtClean="0"/>
                        <a:t>3 (W)</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1/5</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1/4</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-2/3</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0</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37360">
                <a:tc>
                  <a:txBody>
                    <a:bodyPr/>
                    <a:lstStyle/>
                    <a:p>
                      <a:r>
                        <a:rPr lang="en-US" sz="1500" dirty="0" smtClean="0"/>
                        <a:t>4 (D)</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1/5</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1/4</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1/3</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-1/2</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37360">
                <a:tc>
                  <a:txBody>
                    <a:bodyPr/>
                    <a:lstStyle/>
                    <a:p>
                      <a:r>
                        <a:rPr lang="en-US" sz="1500" dirty="0" smtClean="0"/>
                        <a:t>5 (Se)</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1/5</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1/4</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1/3</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smtClean="0"/>
                        <a:t>1/2 </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52542"/>
                  </a:ext>
                </a:extLst>
              </a:tr>
            </a:tbl>
          </a:graphicData>
        </a:graphic>
      </p:graphicFrame>
      <p:sp>
        <p:nvSpPr>
          <p:cNvPr id="3" name="TextBox 2"/>
          <p:cNvSpPr txBox="1"/>
          <p:nvPr/>
        </p:nvSpPr>
        <p:spPr>
          <a:xfrm>
            <a:off x="1246269" y="6116979"/>
            <a:ext cx="6841962" cy="369332"/>
          </a:xfrm>
          <a:prstGeom prst="rect">
            <a:avLst/>
          </a:prstGeom>
          <a:noFill/>
        </p:spPr>
        <p:txBody>
          <a:bodyPr wrap="square" rtlCol="0">
            <a:spAutoFit/>
          </a:bodyPr>
          <a:lstStyle/>
          <a:p>
            <a:r>
              <a:rPr lang="en-US" dirty="0" smtClean="0"/>
              <a:t>Trust me that this perfect recreates the means just like indicator coding. </a:t>
            </a:r>
            <a:endParaRPr lang="en-US" dirty="0"/>
          </a:p>
        </p:txBody>
      </p:sp>
      <mc:AlternateContent xmlns:mc="http://schemas.openxmlformats.org/markup-compatibility/2006" xmlns:a14="http://schemas.microsoft.com/office/drawing/2010/main">
        <mc:Choice Requires="a14">
          <p:sp>
            <p:nvSpPr>
              <p:cNvPr id="17" name="TextBox 16"/>
              <p:cNvSpPr txBox="1"/>
              <p:nvPr/>
            </p:nvSpPr>
            <p:spPr>
              <a:xfrm>
                <a:off x="1863808" y="5465614"/>
                <a:ext cx="7053406" cy="419730"/>
              </a:xfrm>
              <a:prstGeom prst="rect">
                <a:avLst/>
              </a:prstGeom>
              <a:noFill/>
            </p:spPr>
            <p:txBody>
              <a:bodyPr wrap="none" rtlCol="0">
                <a:spAutoFit/>
              </a:bodyPr>
              <a:lstStyle/>
              <a:p>
                <a14:m>
                  <m:oMath xmlns:m="http://schemas.openxmlformats.org/officeDocument/2006/math">
                    <m:acc>
                      <m:accPr>
                        <m:chr m:val="̂"/>
                        <m:ctrlPr>
                          <a:rPr lang="en-US" sz="1500" b="0" i="1" smtClean="0">
                            <a:latin typeface="Cambria Math" panose="02040503050406030204" pitchFamily="18" charset="0"/>
                          </a:rPr>
                        </m:ctrlPr>
                      </m:accPr>
                      <m:e>
                        <m:sSub>
                          <m:sSubPr>
                            <m:ctrlPr>
                              <a:rPr lang="en-US" sz="1500" b="0" i="1" smtClean="0">
                                <a:latin typeface="Cambria Math" panose="02040503050406030204" pitchFamily="18" charset="0"/>
                              </a:rPr>
                            </m:ctrlPr>
                          </m:sSubPr>
                          <m:e>
                            <m:r>
                              <a:rPr lang="en-US" sz="1500" b="0" i="1" smtClean="0">
                                <a:latin typeface="Cambria Math"/>
                              </a:rPr>
                              <m:t>𝑌</m:t>
                            </m:r>
                          </m:e>
                          <m:sub>
                            <m:r>
                              <a:rPr lang="en-US" sz="1500" b="0" i="1" smtClean="0">
                                <a:latin typeface="Cambria Math" panose="02040503050406030204" pitchFamily="18" charset="0"/>
                              </a:rPr>
                              <m:t>5</m:t>
                            </m:r>
                          </m:sub>
                        </m:sSub>
                      </m:e>
                    </m:acc>
                    <m:r>
                      <a:rPr lang="en-US" sz="1500" b="0" i="1" smtClean="0">
                        <a:latin typeface="Cambria Math"/>
                      </a:rPr>
                      <m:t>=</m:t>
                    </m:r>
                    <m:sSub>
                      <m:sSubPr>
                        <m:ctrlPr>
                          <a:rPr lang="en-US" sz="1500" b="0" i="1" smtClean="0">
                            <a:latin typeface="Cambria Math" panose="02040503050406030204" pitchFamily="18" charset="0"/>
                          </a:rPr>
                        </m:ctrlPr>
                      </m:sSubPr>
                      <m:e>
                        <m:r>
                          <a:rPr lang="en-US" sz="1500" b="0" i="1" smtClean="0">
                            <a:latin typeface="Cambria Math"/>
                          </a:rPr>
                          <m:t>𝑏</m:t>
                        </m:r>
                      </m:e>
                      <m:sub>
                        <m:r>
                          <a:rPr lang="en-US" sz="1500" b="0" i="1" smtClean="0">
                            <a:latin typeface="Cambria Math"/>
                          </a:rPr>
                          <m:t>0</m:t>
                        </m:r>
                      </m:sub>
                    </m:sSub>
                    <m:r>
                      <a:rPr lang="en-US" sz="1500" b="0" i="1" smtClean="0">
                        <a:latin typeface="Cambria Math"/>
                      </a:rPr>
                      <m:t>+</m:t>
                    </m:r>
                    <m:sSub>
                      <m:sSubPr>
                        <m:ctrlPr>
                          <a:rPr lang="en-US" sz="1500" b="0" i="1" smtClean="0">
                            <a:latin typeface="Cambria Math" panose="02040503050406030204" pitchFamily="18" charset="0"/>
                          </a:rPr>
                        </m:ctrlPr>
                      </m:sSubPr>
                      <m:e>
                        <m:r>
                          <a:rPr lang="en-US" sz="1500" b="0" i="1" smtClean="0">
                            <a:latin typeface="Cambria Math"/>
                          </a:rPr>
                          <m:t>𝑏</m:t>
                        </m:r>
                      </m:e>
                      <m:sub>
                        <m:r>
                          <a:rPr lang="en-US" sz="1500" b="0" i="1" smtClean="0">
                            <a:latin typeface="Cambria Math"/>
                          </a:rPr>
                          <m:t>1</m:t>
                        </m:r>
                      </m:sub>
                    </m:sSub>
                    <m:d>
                      <m:dPr>
                        <m:ctrlPr>
                          <a:rPr lang="en-US" sz="1500" b="0" i="1" smtClean="0">
                            <a:latin typeface="Cambria Math" panose="02040503050406030204" pitchFamily="18" charset="0"/>
                          </a:rPr>
                        </m:ctrlPr>
                      </m:dPr>
                      <m:e>
                        <m:r>
                          <a:rPr lang="en-US" sz="1500" b="0" i="1" smtClean="0">
                            <a:latin typeface="Cambria Math" panose="02040503050406030204" pitchFamily="18" charset="0"/>
                          </a:rPr>
                          <m:t>1/5</m:t>
                        </m:r>
                      </m:e>
                    </m:d>
                    <m:r>
                      <a:rPr lang="en-US" sz="1500" b="0" i="1" smtClean="0">
                        <a:latin typeface="Cambria Math"/>
                      </a:rPr>
                      <m:t>+</m:t>
                    </m:r>
                    <m:sSub>
                      <m:sSubPr>
                        <m:ctrlPr>
                          <a:rPr lang="en-US" sz="1500" b="0" i="1" smtClean="0">
                            <a:latin typeface="Cambria Math" panose="02040503050406030204" pitchFamily="18" charset="0"/>
                          </a:rPr>
                        </m:ctrlPr>
                      </m:sSubPr>
                      <m:e>
                        <m:r>
                          <a:rPr lang="en-US" sz="1500" b="0" i="1" smtClean="0">
                            <a:latin typeface="Cambria Math"/>
                          </a:rPr>
                          <m:t>𝑏</m:t>
                        </m:r>
                      </m:e>
                      <m:sub>
                        <m:r>
                          <a:rPr lang="en-US" sz="1500" b="0" i="1" smtClean="0">
                            <a:latin typeface="Cambria Math"/>
                          </a:rPr>
                          <m:t>2</m:t>
                        </m:r>
                      </m:sub>
                    </m:sSub>
                    <m:d>
                      <m:dPr>
                        <m:ctrlPr>
                          <a:rPr lang="en-US" sz="1500" b="0" i="1" smtClean="0">
                            <a:latin typeface="Cambria Math" panose="02040503050406030204" pitchFamily="18" charset="0"/>
                          </a:rPr>
                        </m:ctrlPr>
                      </m:dPr>
                      <m:e>
                        <m:r>
                          <a:rPr lang="en-US" sz="1500" b="0" i="1" smtClean="0">
                            <a:latin typeface="Cambria Math" panose="02040503050406030204" pitchFamily="18" charset="0"/>
                          </a:rPr>
                          <m:t>1/4</m:t>
                        </m:r>
                      </m:e>
                    </m:d>
                    <m:r>
                      <a:rPr lang="en-US" sz="1500" b="0" i="1" smtClean="0">
                        <a:latin typeface="Cambria Math"/>
                      </a:rPr>
                      <m:t>+</m:t>
                    </m:r>
                    <m:sSub>
                      <m:sSubPr>
                        <m:ctrlPr>
                          <a:rPr lang="en-US" sz="1500" b="0" i="1" smtClean="0">
                            <a:latin typeface="Cambria Math" panose="02040503050406030204" pitchFamily="18" charset="0"/>
                          </a:rPr>
                        </m:ctrlPr>
                      </m:sSubPr>
                      <m:e>
                        <m:r>
                          <a:rPr lang="en-US" sz="1500" b="0" i="1" smtClean="0">
                            <a:latin typeface="Cambria Math"/>
                          </a:rPr>
                          <m:t>𝑏</m:t>
                        </m:r>
                      </m:e>
                      <m:sub>
                        <m:r>
                          <a:rPr lang="en-US" sz="1500" b="0" i="1" smtClean="0">
                            <a:latin typeface="Cambria Math"/>
                          </a:rPr>
                          <m:t>3</m:t>
                        </m:r>
                      </m:sub>
                    </m:sSub>
                    <m:d>
                      <m:dPr>
                        <m:ctrlPr>
                          <a:rPr lang="en-US" sz="1500" b="0" i="1" smtClean="0">
                            <a:latin typeface="Cambria Math" panose="02040503050406030204" pitchFamily="18" charset="0"/>
                          </a:rPr>
                        </m:ctrlPr>
                      </m:dPr>
                      <m:e>
                        <m:r>
                          <a:rPr lang="en-US" sz="1500" b="0" i="1" smtClean="0">
                            <a:latin typeface="Cambria Math" panose="02040503050406030204" pitchFamily="18" charset="0"/>
                          </a:rPr>
                          <m:t>1/3</m:t>
                        </m:r>
                      </m:e>
                    </m:d>
                    <m:r>
                      <a:rPr lang="en-US" sz="1500" i="1">
                        <a:latin typeface="Cambria Math" panose="02040503050406030204" pitchFamily="18" charset="0"/>
                      </a:rPr>
                      <m:t>+</m:t>
                    </m:r>
                    <m:sSub>
                      <m:sSubPr>
                        <m:ctrlPr>
                          <a:rPr lang="en-US" sz="1500" i="1">
                            <a:latin typeface="Cambria Math" panose="02040503050406030204" pitchFamily="18" charset="0"/>
                          </a:rPr>
                        </m:ctrlPr>
                      </m:sSubPr>
                      <m:e>
                        <m:r>
                          <a:rPr lang="en-US" sz="1500" i="1">
                            <a:latin typeface="Cambria Math" panose="02040503050406030204" pitchFamily="18" charset="0"/>
                          </a:rPr>
                          <m:t>𝑏</m:t>
                        </m:r>
                      </m:e>
                      <m:sub>
                        <m:r>
                          <a:rPr lang="en-US" sz="1500" i="1">
                            <a:latin typeface="Cambria Math" panose="02040503050406030204" pitchFamily="18" charset="0"/>
                          </a:rPr>
                          <m:t>4</m:t>
                        </m:r>
                      </m:sub>
                    </m:sSub>
                    <m:d>
                      <m:dPr>
                        <m:ctrlPr>
                          <a:rPr lang="en-US" sz="1500" i="1">
                            <a:latin typeface="Cambria Math" panose="02040503050406030204" pitchFamily="18" charset="0"/>
                          </a:rPr>
                        </m:ctrlPr>
                      </m:dPr>
                      <m:e>
                        <m:r>
                          <a:rPr lang="en-US" sz="1500" b="0" i="1" smtClean="0">
                            <a:latin typeface="Cambria Math" panose="02040503050406030204" pitchFamily="18" charset="0"/>
                          </a:rPr>
                          <m:t>−1/2</m:t>
                        </m:r>
                      </m:e>
                    </m:d>
                    <m:r>
                      <a:rPr lang="en-US" sz="1500" b="0" i="1" smtClean="0">
                        <a:latin typeface="Cambria Math"/>
                      </a:rPr>
                      <m:t>=</m:t>
                    </m:r>
                    <m:sSub>
                      <m:sSubPr>
                        <m:ctrlPr>
                          <a:rPr lang="en-US" sz="1500" b="0" i="1" smtClean="0">
                            <a:latin typeface="Cambria Math" panose="02040503050406030204" pitchFamily="18" charset="0"/>
                          </a:rPr>
                        </m:ctrlPr>
                      </m:sSubPr>
                      <m:e>
                        <m:r>
                          <a:rPr lang="en-US" sz="1500" b="0" i="1" smtClean="0">
                            <a:latin typeface="Cambria Math"/>
                          </a:rPr>
                          <m:t>𝑏</m:t>
                        </m:r>
                      </m:e>
                      <m:sub>
                        <m:r>
                          <a:rPr lang="en-US" sz="1500" b="0" i="1" smtClean="0">
                            <a:latin typeface="Cambria Math"/>
                          </a:rPr>
                          <m:t>0</m:t>
                        </m:r>
                      </m:sub>
                    </m:sSub>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5</m:t>
                            </m:r>
                          </m:den>
                        </m:f>
                        <m:r>
                          <a:rPr lang="en-US" sz="1500" b="0" i="1" smtClean="0">
                            <a:latin typeface="Cambria Math" panose="02040503050406030204" pitchFamily="18" charset="0"/>
                          </a:rPr>
                          <m:t>𝑏</m:t>
                        </m:r>
                      </m:e>
                      <m:sub>
                        <m:r>
                          <a:rPr lang="en-US" sz="1500" b="0" i="1" smtClean="0">
                            <a:latin typeface="Cambria Math" panose="02040503050406030204" pitchFamily="18" charset="0"/>
                          </a:rPr>
                          <m:t>1</m:t>
                        </m:r>
                      </m:sub>
                    </m:sSub>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4</m:t>
                        </m:r>
                      </m:den>
                    </m:f>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𝑏</m:t>
                        </m:r>
                      </m:e>
                      <m:sub>
                        <m:r>
                          <a:rPr lang="en-US" sz="1500" b="0" i="1" smtClean="0">
                            <a:latin typeface="Cambria Math" panose="02040503050406030204" pitchFamily="18" charset="0"/>
                          </a:rPr>
                          <m:t>2</m:t>
                        </m:r>
                      </m:sub>
                    </m:sSub>
                    <m:r>
                      <a:rPr lang="en-US" sz="1500" b="0" i="1" smtClean="0">
                        <a:latin typeface="Cambria Math" panose="02040503050406030204" pitchFamily="18" charset="0"/>
                      </a:rPr>
                      <m:t>+</m:t>
                    </m:r>
                    <m:sSub>
                      <m:sSubPr>
                        <m:ctrlPr>
                          <a:rPr lang="en-US" sz="1500" b="0" i="1" smtClean="0">
                            <a:latin typeface="Cambria Math" panose="02040503050406030204" pitchFamily="18" charset="0"/>
                          </a:rPr>
                        </m:ctrlPr>
                      </m:sSubPr>
                      <m:e>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3</m:t>
                            </m:r>
                          </m:den>
                        </m:f>
                        <m:r>
                          <a:rPr lang="en-US" sz="1500" b="0" i="1" smtClean="0">
                            <a:latin typeface="Cambria Math" panose="02040503050406030204" pitchFamily="18" charset="0"/>
                          </a:rPr>
                          <m:t>𝑏</m:t>
                        </m:r>
                      </m:e>
                      <m:sub>
                        <m:r>
                          <a:rPr lang="en-US" sz="1500" b="0" i="1" smtClean="0">
                            <a:latin typeface="Cambria Math" panose="02040503050406030204" pitchFamily="18" charset="0"/>
                          </a:rPr>
                          <m:t>3</m:t>
                        </m:r>
                      </m:sub>
                    </m:sSub>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2</m:t>
                        </m:r>
                      </m:den>
                    </m:f>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𝑏</m:t>
                        </m:r>
                      </m:e>
                      <m:sub>
                        <m:r>
                          <a:rPr lang="en-US" sz="1500" b="0" i="1" smtClean="0">
                            <a:latin typeface="Cambria Math" panose="02040503050406030204" pitchFamily="18" charset="0"/>
                          </a:rPr>
                          <m:t>4</m:t>
                        </m:r>
                      </m:sub>
                    </m:sSub>
                  </m:oMath>
                </a14:m>
                <a:r>
                  <a:rPr lang="en-US" sz="1500" dirty="0" smtClean="0"/>
                  <a:t> </a:t>
                </a:r>
                <a:endParaRPr lang="en-US" sz="1500" dirty="0"/>
              </a:p>
            </p:txBody>
          </p:sp>
        </mc:Choice>
        <mc:Fallback xmlns="">
          <p:sp>
            <p:nvSpPr>
              <p:cNvPr id="17" name="TextBox 16"/>
              <p:cNvSpPr txBox="1">
                <a:spLocks noRot="1" noChangeAspect="1" noMove="1" noResize="1" noEditPoints="1" noAdjustHandles="1" noChangeArrowheads="1" noChangeShapeType="1" noTextEdit="1"/>
              </p:cNvSpPr>
              <p:nvPr/>
            </p:nvSpPr>
            <p:spPr>
              <a:xfrm>
                <a:off x="1863808" y="5465614"/>
                <a:ext cx="7053406" cy="41973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7323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28600"/>
            <a:ext cx="6400800" cy="523220"/>
          </a:xfrm>
          <a:prstGeom prst="rect">
            <a:avLst/>
          </a:prstGeom>
          <a:solidFill>
            <a:schemeClr val="bg1">
              <a:lumMod val="75000"/>
              <a:alpha val="70000"/>
            </a:schemeClr>
          </a:solidFill>
        </p:spPr>
        <p:txBody>
          <a:bodyPr wrap="square" rtlCol="0">
            <a:spAutoFit/>
          </a:bodyPr>
          <a:lstStyle/>
          <a:p>
            <a:pPr algn="ctr"/>
            <a:r>
              <a:rPr lang="en-US" sz="2800" b="1" dirty="0" smtClean="0"/>
              <a:t>Model Fit (In &amp; Out of Sample)</a:t>
            </a:r>
            <a:endParaRPr lang="en-US" sz="2800" b="1" dirty="0"/>
          </a:p>
        </p:txBody>
      </p:sp>
      <p:sp>
        <p:nvSpPr>
          <p:cNvPr id="2" name="Slide Number Placeholder 1"/>
          <p:cNvSpPr>
            <a:spLocks noGrp="1"/>
          </p:cNvSpPr>
          <p:nvPr>
            <p:ph type="sldNum" sz="quarter" idx="12"/>
          </p:nvPr>
        </p:nvSpPr>
        <p:spPr/>
        <p:txBody>
          <a:bodyPr/>
          <a:lstStyle/>
          <a:p>
            <a:fld id="{6F921CF1-355D-4118-B2D7-6B1212D1F208}" type="slidenum">
              <a:rPr lang="en-US" smtClean="0"/>
              <a:t>21</a:t>
            </a:fld>
            <a:endParaRPr lang="en-US"/>
          </a:p>
        </p:txBody>
      </p:sp>
      <mc:AlternateContent xmlns:mc="http://schemas.openxmlformats.org/markup-compatibility/2006" xmlns:a14="http://schemas.microsoft.com/office/drawing/2010/main">
        <mc:Choice Requires="a14">
          <p:sp>
            <p:nvSpPr>
              <p:cNvPr id="14" name="TextBox 13"/>
              <p:cNvSpPr txBox="1"/>
              <p:nvPr/>
            </p:nvSpPr>
            <p:spPr>
              <a:xfrm>
                <a:off x="457200" y="990600"/>
                <a:ext cx="8229600" cy="1200329"/>
              </a:xfrm>
              <a:prstGeom prst="rect">
                <a:avLst/>
              </a:prstGeom>
              <a:noFill/>
            </p:spPr>
            <p:txBody>
              <a:bodyPr wrap="square" rtlCol="0">
                <a:spAutoFit/>
              </a:bodyPr>
              <a:lstStyle/>
              <a:p>
                <a:r>
                  <a:rPr lang="en-US" dirty="0" smtClean="0"/>
                  <a:t>Regardless of the coding strategy used to fit the data: </a:t>
                </a:r>
              </a:p>
              <a:p>
                <a:r>
                  <a:rPr lang="en-US" b="0"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=0.3396 </m:t>
                    </m:r>
                  </m:oMath>
                </a14:m>
                <a:r>
                  <a:rPr lang="en-US" dirty="0" smtClean="0"/>
                  <a:t>(fit using whole sample)</a:t>
                </a:r>
              </a:p>
              <a:p>
                <a:r>
                  <a:rPr lang="en-US" dirty="0"/>
                  <a:t>	</a:t>
                </a:r>
                <a14:m>
                  <m:oMath xmlns:m="http://schemas.openxmlformats.org/officeDocument/2006/math">
                    <m:r>
                      <a:rPr lang="en-US" b="0" i="1" smtClean="0">
                        <a:latin typeface="Cambria Math" panose="02040503050406030204" pitchFamily="18" charset="0"/>
                      </a:rPr>
                      <m:t>𝑀𝑆𝐸</m:t>
                    </m:r>
                    <m:r>
                      <a:rPr lang="en-US" b="0" i="1" smtClean="0">
                        <a:latin typeface="Cambria Math" panose="02040503050406030204" pitchFamily="18" charset="0"/>
                      </a:rPr>
                      <m:t>=</m:t>
                    </m:r>
                    <m:r>
                      <m:rPr>
                        <m:nor/>
                      </m:rPr>
                      <a:rPr lang="en-US" dirty="0"/>
                      <m:t>1197.865</m:t>
                    </m:r>
                  </m:oMath>
                </a14:m>
                <a:r>
                  <a:rPr lang="en-US" dirty="0" smtClean="0"/>
                  <a:t> (out of sample prediction)</a:t>
                </a:r>
              </a:p>
              <a:p>
                <a:r>
                  <a:rPr lang="en-US" dirty="0"/>
                  <a:t>	</a:t>
                </a:r>
                <a:r>
                  <a:rPr lang="en-US" dirty="0" smtClean="0"/>
                  <a:t>Sample means are reproduced</a:t>
                </a:r>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457200" y="990600"/>
                <a:ext cx="8229600" cy="1200329"/>
              </a:xfrm>
              <a:prstGeom prst="rect">
                <a:avLst/>
              </a:prstGeom>
              <a:blipFill>
                <a:blip r:embed="rId2"/>
                <a:stretch>
                  <a:fillRect l="-593" t="-3061" b="-7143"/>
                </a:stretch>
              </a:blipFill>
            </p:spPr>
            <p:txBody>
              <a:bodyPr/>
              <a:lstStyle/>
              <a:p>
                <a:r>
                  <a:rPr lang="en-US">
                    <a:noFill/>
                  </a:rPr>
                  <a:t> </a:t>
                </a:r>
              </a:p>
            </p:txBody>
          </p:sp>
        </mc:Fallback>
      </mc:AlternateContent>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2451480"/>
            <a:ext cx="4903249" cy="3759437"/>
          </a:xfrm>
          <a:prstGeom prst="rect">
            <a:avLst/>
          </a:prstGeom>
        </p:spPr>
      </p:pic>
      <p:sp>
        <p:nvSpPr>
          <p:cNvPr id="20" name="TextBox 19"/>
          <p:cNvSpPr txBox="1"/>
          <p:nvPr/>
        </p:nvSpPr>
        <p:spPr>
          <a:xfrm>
            <a:off x="2756425" y="3356109"/>
            <a:ext cx="1981200" cy="307777"/>
          </a:xfrm>
          <a:prstGeom prst="rect">
            <a:avLst/>
          </a:prstGeom>
          <a:noFill/>
        </p:spPr>
        <p:txBody>
          <a:bodyPr wrap="square" rtlCol="0">
            <a:spAutoFit/>
          </a:bodyPr>
          <a:lstStyle/>
          <a:p>
            <a:r>
              <a:rPr lang="en-US" sz="1400" dirty="0" smtClean="0">
                <a:solidFill>
                  <a:schemeClr val="bg1"/>
                </a:solidFill>
              </a:rPr>
              <a:t>92.73</a:t>
            </a:r>
            <a:endParaRPr lang="en-US" sz="1400" dirty="0">
              <a:solidFill>
                <a:schemeClr val="bg1"/>
              </a:solidFill>
            </a:endParaRPr>
          </a:p>
        </p:txBody>
      </p:sp>
      <p:sp>
        <p:nvSpPr>
          <p:cNvPr id="21" name="TextBox 20"/>
          <p:cNvSpPr txBox="1"/>
          <p:nvPr/>
        </p:nvSpPr>
        <p:spPr>
          <a:xfrm>
            <a:off x="3594624" y="2687413"/>
            <a:ext cx="1981200" cy="307777"/>
          </a:xfrm>
          <a:prstGeom prst="rect">
            <a:avLst/>
          </a:prstGeom>
          <a:noFill/>
        </p:spPr>
        <p:txBody>
          <a:bodyPr wrap="square" rtlCol="0">
            <a:spAutoFit/>
          </a:bodyPr>
          <a:lstStyle/>
          <a:p>
            <a:r>
              <a:rPr lang="en-US" sz="1400" dirty="0" smtClean="0">
                <a:solidFill>
                  <a:schemeClr val="bg1"/>
                </a:solidFill>
              </a:rPr>
              <a:t>118.86</a:t>
            </a:r>
            <a:endParaRPr lang="en-US" sz="1400" dirty="0">
              <a:solidFill>
                <a:schemeClr val="bg1"/>
              </a:solidFill>
            </a:endParaRPr>
          </a:p>
        </p:txBody>
      </p:sp>
      <p:sp>
        <p:nvSpPr>
          <p:cNvPr id="22" name="TextBox 21"/>
          <p:cNvSpPr txBox="1"/>
          <p:nvPr/>
        </p:nvSpPr>
        <p:spPr>
          <a:xfrm>
            <a:off x="4426152" y="3180262"/>
            <a:ext cx="1981200" cy="307777"/>
          </a:xfrm>
          <a:prstGeom prst="rect">
            <a:avLst/>
          </a:prstGeom>
          <a:noFill/>
        </p:spPr>
        <p:txBody>
          <a:bodyPr wrap="square" rtlCol="0">
            <a:spAutoFit/>
          </a:bodyPr>
          <a:lstStyle/>
          <a:p>
            <a:r>
              <a:rPr lang="en-US" sz="1400" dirty="0" smtClean="0">
                <a:solidFill>
                  <a:schemeClr val="bg1"/>
                </a:solidFill>
              </a:rPr>
              <a:t>99.54</a:t>
            </a:r>
            <a:endParaRPr lang="en-US" sz="1400" dirty="0">
              <a:solidFill>
                <a:schemeClr val="bg1"/>
              </a:solidFill>
            </a:endParaRPr>
          </a:p>
        </p:txBody>
      </p:sp>
      <p:sp>
        <p:nvSpPr>
          <p:cNvPr id="23" name="TextBox 22"/>
          <p:cNvSpPr txBox="1"/>
          <p:nvPr/>
        </p:nvSpPr>
        <p:spPr>
          <a:xfrm>
            <a:off x="5271025" y="3048332"/>
            <a:ext cx="1981200" cy="307777"/>
          </a:xfrm>
          <a:prstGeom prst="rect">
            <a:avLst/>
          </a:prstGeom>
          <a:noFill/>
        </p:spPr>
        <p:txBody>
          <a:bodyPr wrap="square" rtlCol="0">
            <a:spAutoFit/>
          </a:bodyPr>
          <a:lstStyle/>
          <a:p>
            <a:r>
              <a:rPr lang="en-US" sz="1400" dirty="0" smtClean="0">
                <a:solidFill>
                  <a:schemeClr val="bg1"/>
                </a:solidFill>
              </a:rPr>
              <a:t>103.16</a:t>
            </a:r>
            <a:endParaRPr lang="en-US" sz="1400" dirty="0">
              <a:solidFill>
                <a:schemeClr val="bg1"/>
              </a:solidFill>
            </a:endParaRPr>
          </a:p>
        </p:txBody>
      </p:sp>
      <p:sp>
        <p:nvSpPr>
          <p:cNvPr id="24" name="TextBox 23"/>
          <p:cNvSpPr txBox="1"/>
          <p:nvPr/>
        </p:nvSpPr>
        <p:spPr>
          <a:xfrm>
            <a:off x="6122376" y="3093135"/>
            <a:ext cx="1981200" cy="307777"/>
          </a:xfrm>
          <a:prstGeom prst="rect">
            <a:avLst/>
          </a:prstGeom>
          <a:noFill/>
        </p:spPr>
        <p:txBody>
          <a:bodyPr wrap="square" rtlCol="0">
            <a:spAutoFit/>
          </a:bodyPr>
          <a:lstStyle/>
          <a:p>
            <a:r>
              <a:rPr lang="en-US" sz="1400" dirty="0" smtClean="0">
                <a:solidFill>
                  <a:schemeClr val="bg1"/>
                </a:solidFill>
              </a:rPr>
              <a:t>101.22</a:t>
            </a:r>
            <a:endParaRPr lang="en-US" sz="1400" dirty="0">
              <a:solidFill>
                <a:schemeClr val="bg1"/>
              </a:solidFill>
            </a:endParaRPr>
          </a:p>
        </p:txBody>
      </p:sp>
    </p:spTree>
    <p:extLst>
      <p:ext uri="{BB962C8B-B14F-4D97-AF65-F5344CB8AC3E}">
        <p14:creationId xmlns:p14="http://schemas.microsoft.com/office/powerpoint/2010/main" val="9473117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28600"/>
            <a:ext cx="6400800" cy="523220"/>
          </a:xfrm>
          <a:prstGeom prst="rect">
            <a:avLst/>
          </a:prstGeom>
          <a:solidFill>
            <a:schemeClr val="bg1">
              <a:lumMod val="75000"/>
              <a:alpha val="70000"/>
            </a:schemeClr>
          </a:solidFill>
        </p:spPr>
        <p:txBody>
          <a:bodyPr wrap="square" rtlCol="0">
            <a:spAutoFit/>
          </a:bodyPr>
          <a:lstStyle/>
          <a:p>
            <a:pPr algn="ctr"/>
            <a:r>
              <a:rPr lang="en-US" sz="2800" b="1" dirty="0" smtClean="0"/>
              <a:t>LASSO with Categorical Variables</a:t>
            </a:r>
            <a:endParaRPr lang="en-US" sz="2800" b="1" dirty="0"/>
          </a:p>
        </p:txBody>
      </p:sp>
      <p:sp>
        <p:nvSpPr>
          <p:cNvPr id="2" name="Slide Number Placeholder 1"/>
          <p:cNvSpPr>
            <a:spLocks noGrp="1"/>
          </p:cNvSpPr>
          <p:nvPr>
            <p:ph type="sldNum" sz="quarter" idx="12"/>
          </p:nvPr>
        </p:nvSpPr>
        <p:spPr/>
        <p:txBody>
          <a:bodyPr/>
          <a:lstStyle/>
          <a:p>
            <a:fld id="{6F921CF1-355D-4118-B2D7-6B1212D1F208}" type="slidenum">
              <a:rPr lang="en-US" smtClean="0"/>
              <a:t>22</a:t>
            </a:fld>
            <a:endParaRPr lang="en-US"/>
          </a:p>
        </p:txBody>
      </p:sp>
      <p:sp>
        <p:nvSpPr>
          <p:cNvPr id="5" name="TextBox 4"/>
          <p:cNvSpPr txBox="1"/>
          <p:nvPr/>
        </p:nvSpPr>
        <p:spPr>
          <a:xfrm>
            <a:off x="609600" y="990600"/>
            <a:ext cx="8305800" cy="2308324"/>
          </a:xfrm>
          <a:prstGeom prst="rect">
            <a:avLst/>
          </a:prstGeom>
          <a:noFill/>
        </p:spPr>
        <p:txBody>
          <a:bodyPr wrap="square" rtlCol="0">
            <a:spAutoFit/>
          </a:bodyPr>
          <a:lstStyle/>
          <a:p>
            <a:r>
              <a:rPr lang="en-US" dirty="0" smtClean="0"/>
              <a:t>Because LASSO is using a penalty for large regression coefficients, and changing coding strategy changes the regression coefficients (and their meaning), we believe that LASSO will be sensitive to the different coding strategies. </a:t>
            </a:r>
          </a:p>
          <a:p>
            <a:endParaRPr lang="en-US" dirty="0"/>
          </a:p>
          <a:p>
            <a:r>
              <a:rPr lang="en-US" dirty="0" smtClean="0"/>
              <a:t>Fit Wage Data with a variety of coding strategies and LASSO</a:t>
            </a:r>
          </a:p>
          <a:p>
            <a:pPr lvl="1"/>
            <a:r>
              <a:rPr lang="en-US" dirty="0" smtClean="0"/>
              <a:t>Indicator coding with different reference groups</a:t>
            </a:r>
          </a:p>
          <a:p>
            <a:pPr marL="742950" lvl="1" indent="-285750">
              <a:buFont typeface="Arial" panose="020B0604020202020204" pitchFamily="34" charset="0"/>
              <a:buChar char="•"/>
            </a:pPr>
            <a:endParaRPr lang="en-US" dirty="0" smtClean="0"/>
          </a:p>
          <a:p>
            <a:pPr marL="742950" lvl="1" indent="-285750">
              <a:buFont typeface="Arial" panose="020B0604020202020204" pitchFamily="34" charset="0"/>
              <a:buChar char="•"/>
            </a:pPr>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2984083079"/>
              </p:ext>
            </p:extLst>
          </p:nvPr>
        </p:nvGraphicFramePr>
        <p:xfrm>
          <a:off x="1524000" y="3048000"/>
          <a:ext cx="6096000" cy="25958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850963848"/>
                    </a:ext>
                  </a:extLst>
                </a:gridCol>
                <a:gridCol w="1016000">
                  <a:extLst>
                    <a:ext uri="{9D8B030D-6E8A-4147-A177-3AD203B41FA5}">
                      <a16:colId xmlns:a16="http://schemas.microsoft.com/office/drawing/2014/main" val="3654291489"/>
                    </a:ext>
                  </a:extLst>
                </a:gridCol>
                <a:gridCol w="1016000">
                  <a:extLst>
                    <a:ext uri="{9D8B030D-6E8A-4147-A177-3AD203B41FA5}">
                      <a16:colId xmlns:a16="http://schemas.microsoft.com/office/drawing/2014/main" val="1084590297"/>
                    </a:ext>
                  </a:extLst>
                </a:gridCol>
                <a:gridCol w="1016000">
                  <a:extLst>
                    <a:ext uri="{9D8B030D-6E8A-4147-A177-3AD203B41FA5}">
                      <a16:colId xmlns:a16="http://schemas.microsoft.com/office/drawing/2014/main" val="82312751"/>
                    </a:ext>
                  </a:extLst>
                </a:gridCol>
                <a:gridCol w="1016000">
                  <a:extLst>
                    <a:ext uri="{9D8B030D-6E8A-4147-A177-3AD203B41FA5}">
                      <a16:colId xmlns:a16="http://schemas.microsoft.com/office/drawing/2014/main" val="4174470004"/>
                    </a:ext>
                  </a:extLst>
                </a:gridCol>
                <a:gridCol w="1016000">
                  <a:extLst>
                    <a:ext uri="{9D8B030D-6E8A-4147-A177-3AD203B41FA5}">
                      <a16:colId xmlns:a16="http://schemas.microsoft.com/office/drawing/2014/main" val="413368784"/>
                    </a:ext>
                  </a:extLst>
                </a:gridCol>
              </a:tblGrid>
              <a:tr h="370840">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b="1" i="0" u="none" strike="noStrike" dirty="0">
                          <a:solidFill>
                            <a:srgbClr val="000000"/>
                          </a:solidFill>
                          <a:effectLst/>
                          <a:latin typeface="Calibri" panose="020F0502020204030204" pitchFamily="34" charset="0"/>
                        </a:rPr>
                        <a:t>Single</a:t>
                      </a:r>
                    </a:p>
                  </a:txBody>
                  <a:tcPr marL="9525" marR="9525" marT="9525" marB="0" anchor="b"/>
                </a:tc>
                <a:tc>
                  <a:txBody>
                    <a:bodyPr/>
                    <a:lstStyle/>
                    <a:p>
                      <a:pPr algn="l" fontAlgn="b"/>
                      <a:r>
                        <a:rPr lang="en-US" sz="1800" b="1" i="0" u="none" strike="noStrike" dirty="0">
                          <a:solidFill>
                            <a:srgbClr val="000000"/>
                          </a:solidFill>
                          <a:effectLst/>
                          <a:latin typeface="Calibri" panose="020F0502020204030204" pitchFamily="34" charset="0"/>
                        </a:rPr>
                        <a:t>Married</a:t>
                      </a:r>
                    </a:p>
                  </a:txBody>
                  <a:tcPr marL="9525" marR="9525" marT="9525" marB="0" anchor="b"/>
                </a:tc>
                <a:tc>
                  <a:txBody>
                    <a:bodyPr/>
                    <a:lstStyle/>
                    <a:p>
                      <a:pPr algn="l" fontAlgn="b"/>
                      <a:r>
                        <a:rPr lang="en-US" sz="1800" b="1" i="0" u="none" strike="noStrike" dirty="0">
                          <a:solidFill>
                            <a:srgbClr val="000000"/>
                          </a:solidFill>
                          <a:effectLst/>
                          <a:latin typeface="Calibri" panose="020F0502020204030204" pitchFamily="34" charset="0"/>
                        </a:rPr>
                        <a:t>Widowed</a:t>
                      </a:r>
                    </a:p>
                  </a:txBody>
                  <a:tcPr marL="9525" marR="9525" marT="9525" marB="0" anchor="b"/>
                </a:tc>
                <a:tc>
                  <a:txBody>
                    <a:bodyPr/>
                    <a:lstStyle/>
                    <a:p>
                      <a:pPr algn="l" fontAlgn="b"/>
                      <a:r>
                        <a:rPr lang="en-US" sz="1800" b="1" i="0" u="none" strike="noStrike" dirty="0">
                          <a:solidFill>
                            <a:srgbClr val="000000"/>
                          </a:solidFill>
                          <a:effectLst/>
                          <a:latin typeface="Calibri" panose="020F0502020204030204" pitchFamily="34" charset="0"/>
                        </a:rPr>
                        <a:t>Divorced</a:t>
                      </a:r>
                    </a:p>
                  </a:txBody>
                  <a:tcPr marL="9525" marR="9525" marT="9525" marB="0" anchor="b"/>
                </a:tc>
                <a:tc>
                  <a:txBody>
                    <a:bodyPr/>
                    <a:lstStyle/>
                    <a:p>
                      <a:pPr algn="l" fontAlgn="b"/>
                      <a:r>
                        <a:rPr lang="en-US" sz="1800" b="1" i="0" u="none" strike="noStrike" dirty="0">
                          <a:solidFill>
                            <a:srgbClr val="000000"/>
                          </a:solidFill>
                          <a:effectLst/>
                          <a:latin typeface="Calibri" panose="020F0502020204030204" pitchFamily="34" charset="0"/>
                        </a:rPr>
                        <a:t>Separated</a:t>
                      </a:r>
                    </a:p>
                  </a:txBody>
                  <a:tcPr marL="9525" marR="9525" marT="9525" marB="0" anchor="b"/>
                </a:tc>
                <a:extLst>
                  <a:ext uri="{0D108BD9-81ED-4DB2-BD59-A6C34878D82A}">
                    <a16:rowId xmlns:a16="http://schemas.microsoft.com/office/drawing/2014/main" val="2874250547"/>
                  </a:ext>
                </a:extLst>
              </a:tr>
              <a:tr h="370840">
                <a:tc>
                  <a:txBody>
                    <a:bodyPr/>
                    <a:lstStyle/>
                    <a:p>
                      <a:pPr algn="l" fontAlgn="b"/>
                      <a:r>
                        <a:rPr lang="en-US" sz="1800" b="0" i="0" u="none" strike="noStrike" dirty="0">
                          <a:solidFill>
                            <a:srgbClr val="000000"/>
                          </a:solidFill>
                          <a:effectLst/>
                          <a:latin typeface="Calibri" panose="020F0502020204030204" pitchFamily="34" charset="0"/>
                        </a:rPr>
                        <a:t>Intercept</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96.413</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122</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98</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96</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96</a:t>
                      </a:r>
                    </a:p>
                  </a:txBody>
                  <a:tcPr marL="9525" marR="9525" marT="9525" marB="0" anchor="b"/>
                </a:tc>
                <a:extLst>
                  <a:ext uri="{0D108BD9-81ED-4DB2-BD59-A6C34878D82A}">
                    <a16:rowId xmlns:a16="http://schemas.microsoft.com/office/drawing/2014/main" val="1139702756"/>
                  </a:ext>
                </a:extLst>
              </a:tr>
              <a:tr h="370840">
                <a:tc>
                  <a:txBody>
                    <a:bodyPr/>
                    <a:lstStyle/>
                    <a:p>
                      <a:pPr algn="l" fontAlgn="b"/>
                      <a:r>
                        <a:rPr lang="en-US" sz="1800" b="0" i="0" u="none" strike="noStrike" dirty="0">
                          <a:solidFill>
                            <a:srgbClr val="000000"/>
                          </a:solidFill>
                          <a:effectLst/>
                          <a:latin typeface="Calibri" panose="020F0502020204030204" pitchFamily="34" charset="0"/>
                        </a:rPr>
                        <a:t>Single</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 </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-25.65</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179400054"/>
                  </a:ext>
                </a:extLst>
              </a:tr>
              <a:tr h="370840">
                <a:tc>
                  <a:txBody>
                    <a:bodyPr/>
                    <a:lstStyle/>
                    <a:p>
                      <a:pPr algn="l" fontAlgn="b"/>
                      <a:r>
                        <a:rPr lang="en-US" sz="1800" b="0" i="0" u="none" strike="noStrike" dirty="0">
                          <a:solidFill>
                            <a:srgbClr val="000000"/>
                          </a:solidFill>
                          <a:effectLst/>
                          <a:latin typeface="Calibri" panose="020F0502020204030204" pitchFamily="34" charset="0"/>
                        </a:rPr>
                        <a:t>Married</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24.996</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23.369</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25.168</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25.535</a:t>
                      </a:r>
                    </a:p>
                  </a:txBody>
                  <a:tcPr marL="9525" marR="9525" marT="9525" marB="0" anchor="b"/>
                </a:tc>
                <a:extLst>
                  <a:ext uri="{0D108BD9-81ED-4DB2-BD59-A6C34878D82A}">
                    <a16:rowId xmlns:a16="http://schemas.microsoft.com/office/drawing/2014/main" val="2860029305"/>
                  </a:ext>
                </a:extLst>
              </a:tr>
              <a:tr h="370840">
                <a:tc>
                  <a:txBody>
                    <a:bodyPr/>
                    <a:lstStyle/>
                    <a:p>
                      <a:pPr algn="l" fontAlgn="b"/>
                      <a:r>
                        <a:rPr lang="en-US" sz="1800" b="0" i="0" u="none" strike="noStrike" dirty="0">
                          <a:solidFill>
                            <a:srgbClr val="000000"/>
                          </a:solidFill>
                          <a:effectLst/>
                          <a:latin typeface="Calibri" panose="020F0502020204030204" pitchFamily="34" charset="0"/>
                        </a:rPr>
                        <a:t>Widowed</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10.27</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-4.07</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11.746</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13.95</a:t>
                      </a:r>
                    </a:p>
                  </a:txBody>
                  <a:tcPr marL="9525" marR="9525" marT="9525" marB="0" anchor="b"/>
                </a:tc>
                <a:extLst>
                  <a:ext uri="{0D108BD9-81ED-4DB2-BD59-A6C34878D82A}">
                    <a16:rowId xmlns:a16="http://schemas.microsoft.com/office/drawing/2014/main" val="3434266407"/>
                  </a:ext>
                </a:extLst>
              </a:tr>
              <a:tr h="370840">
                <a:tc>
                  <a:txBody>
                    <a:bodyPr/>
                    <a:lstStyle/>
                    <a:p>
                      <a:pPr algn="l" fontAlgn="b"/>
                      <a:r>
                        <a:rPr lang="en-US" sz="1800" b="0" i="0" u="none" strike="noStrike" dirty="0">
                          <a:solidFill>
                            <a:srgbClr val="000000"/>
                          </a:solidFill>
                          <a:effectLst/>
                          <a:latin typeface="Calibri" panose="020F0502020204030204" pitchFamily="34" charset="0"/>
                        </a:rPr>
                        <a:t>Divorced</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-25.14</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629106215"/>
                  </a:ext>
                </a:extLst>
              </a:tr>
              <a:tr h="370840">
                <a:tc>
                  <a:txBody>
                    <a:bodyPr/>
                    <a:lstStyle/>
                    <a:p>
                      <a:pPr algn="l" fontAlgn="b"/>
                      <a:r>
                        <a:rPr lang="en-US" sz="1800" b="0" i="0" u="none" strike="noStrike" dirty="0">
                          <a:solidFill>
                            <a:srgbClr val="000000"/>
                          </a:solidFill>
                          <a:effectLst/>
                          <a:latin typeface="Calibri" panose="020F0502020204030204" pitchFamily="34" charset="0"/>
                        </a:rPr>
                        <a:t>Separated</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-0.462</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-28</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-0.8767</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a:t>
                      </a:r>
                    </a:p>
                  </a:txBody>
                  <a:tcPr marL="9525" marR="9525" marT="9525" marB="0" anchor="b"/>
                </a:tc>
                <a:extLst>
                  <a:ext uri="{0D108BD9-81ED-4DB2-BD59-A6C34878D82A}">
                    <a16:rowId xmlns:a16="http://schemas.microsoft.com/office/drawing/2014/main" val="1483945426"/>
                  </a:ext>
                </a:extLst>
              </a:tr>
            </a:tbl>
          </a:graphicData>
        </a:graphic>
      </p:graphicFrame>
    </p:spTree>
    <p:extLst>
      <p:ext uri="{BB962C8B-B14F-4D97-AF65-F5344CB8AC3E}">
        <p14:creationId xmlns:p14="http://schemas.microsoft.com/office/powerpoint/2010/main" val="395020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28600"/>
            <a:ext cx="6400800" cy="523220"/>
          </a:xfrm>
          <a:prstGeom prst="rect">
            <a:avLst/>
          </a:prstGeom>
          <a:solidFill>
            <a:schemeClr val="bg1">
              <a:lumMod val="75000"/>
              <a:alpha val="70000"/>
            </a:schemeClr>
          </a:solidFill>
        </p:spPr>
        <p:txBody>
          <a:bodyPr wrap="square" rtlCol="0">
            <a:spAutoFit/>
          </a:bodyPr>
          <a:lstStyle/>
          <a:p>
            <a:pPr algn="ctr"/>
            <a:r>
              <a:rPr lang="en-US" sz="2800" b="1" dirty="0" smtClean="0"/>
              <a:t>LASSO with Categorical Variables</a:t>
            </a:r>
            <a:endParaRPr lang="en-US" sz="2800" b="1" dirty="0"/>
          </a:p>
        </p:txBody>
      </p:sp>
      <p:sp>
        <p:nvSpPr>
          <p:cNvPr id="2" name="Slide Number Placeholder 1"/>
          <p:cNvSpPr>
            <a:spLocks noGrp="1"/>
          </p:cNvSpPr>
          <p:nvPr>
            <p:ph type="sldNum" sz="quarter" idx="12"/>
          </p:nvPr>
        </p:nvSpPr>
        <p:spPr/>
        <p:txBody>
          <a:bodyPr/>
          <a:lstStyle/>
          <a:p>
            <a:fld id="{6F921CF1-355D-4118-B2D7-6B1212D1F208}" type="slidenum">
              <a:rPr lang="en-US" smtClean="0"/>
              <a:t>23</a:t>
            </a:fld>
            <a:endParaRPr lang="en-US"/>
          </a:p>
        </p:txBody>
      </p:sp>
      <p:sp>
        <p:nvSpPr>
          <p:cNvPr id="5" name="TextBox 4"/>
          <p:cNvSpPr txBox="1"/>
          <p:nvPr/>
        </p:nvSpPr>
        <p:spPr>
          <a:xfrm>
            <a:off x="609600" y="990600"/>
            <a:ext cx="8305800" cy="923330"/>
          </a:xfrm>
          <a:prstGeom prst="rect">
            <a:avLst/>
          </a:prstGeom>
          <a:noFill/>
        </p:spPr>
        <p:txBody>
          <a:bodyPr wrap="square" rtlCol="0">
            <a:spAutoFit/>
          </a:bodyPr>
          <a:lstStyle/>
          <a:p>
            <a:r>
              <a:rPr lang="en-US" dirty="0" smtClean="0"/>
              <a:t>Very different decisions get made about variable selection based on reference group</a:t>
            </a:r>
          </a:p>
          <a:p>
            <a:pPr marL="742950" lvl="1" indent="-285750">
              <a:buFont typeface="Arial" panose="020B0604020202020204" pitchFamily="34" charset="0"/>
              <a:buChar char="•"/>
            </a:pPr>
            <a:endParaRPr lang="en-US" dirty="0" smtClean="0"/>
          </a:p>
          <a:p>
            <a:pPr marL="742950" lvl="1" indent="-285750">
              <a:buFont typeface="Arial" panose="020B0604020202020204" pitchFamily="34" charset="0"/>
              <a:buChar char="•"/>
            </a:pPr>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3953980929"/>
              </p:ext>
            </p:extLst>
          </p:nvPr>
        </p:nvGraphicFramePr>
        <p:xfrm>
          <a:off x="1714500" y="1539260"/>
          <a:ext cx="6096000" cy="25958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850963848"/>
                    </a:ext>
                  </a:extLst>
                </a:gridCol>
                <a:gridCol w="1016000">
                  <a:extLst>
                    <a:ext uri="{9D8B030D-6E8A-4147-A177-3AD203B41FA5}">
                      <a16:colId xmlns:a16="http://schemas.microsoft.com/office/drawing/2014/main" val="3654291489"/>
                    </a:ext>
                  </a:extLst>
                </a:gridCol>
                <a:gridCol w="1016000">
                  <a:extLst>
                    <a:ext uri="{9D8B030D-6E8A-4147-A177-3AD203B41FA5}">
                      <a16:colId xmlns:a16="http://schemas.microsoft.com/office/drawing/2014/main" val="1084590297"/>
                    </a:ext>
                  </a:extLst>
                </a:gridCol>
                <a:gridCol w="1016000">
                  <a:extLst>
                    <a:ext uri="{9D8B030D-6E8A-4147-A177-3AD203B41FA5}">
                      <a16:colId xmlns:a16="http://schemas.microsoft.com/office/drawing/2014/main" val="82312751"/>
                    </a:ext>
                  </a:extLst>
                </a:gridCol>
                <a:gridCol w="1016000">
                  <a:extLst>
                    <a:ext uri="{9D8B030D-6E8A-4147-A177-3AD203B41FA5}">
                      <a16:colId xmlns:a16="http://schemas.microsoft.com/office/drawing/2014/main" val="4174470004"/>
                    </a:ext>
                  </a:extLst>
                </a:gridCol>
                <a:gridCol w="1016000">
                  <a:extLst>
                    <a:ext uri="{9D8B030D-6E8A-4147-A177-3AD203B41FA5}">
                      <a16:colId xmlns:a16="http://schemas.microsoft.com/office/drawing/2014/main" val="413368784"/>
                    </a:ext>
                  </a:extLst>
                </a:gridCol>
              </a:tblGrid>
              <a:tr h="370840">
                <a:tc>
                  <a:txBody>
                    <a:bodyPr/>
                    <a:lstStyle/>
                    <a:p>
                      <a:pPr algn="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b="1" i="0" u="none" strike="noStrike" dirty="0">
                          <a:solidFill>
                            <a:srgbClr val="000000"/>
                          </a:solidFill>
                          <a:effectLst/>
                          <a:latin typeface="Calibri" panose="020F0502020204030204" pitchFamily="34" charset="0"/>
                        </a:rPr>
                        <a:t>Single</a:t>
                      </a:r>
                    </a:p>
                  </a:txBody>
                  <a:tcPr marL="9525" marR="9525" marT="9525" marB="0" anchor="b"/>
                </a:tc>
                <a:tc>
                  <a:txBody>
                    <a:bodyPr/>
                    <a:lstStyle/>
                    <a:p>
                      <a:pPr algn="l" fontAlgn="b"/>
                      <a:r>
                        <a:rPr lang="en-US" sz="1800" b="1" i="0" u="none" strike="noStrike" dirty="0">
                          <a:solidFill>
                            <a:srgbClr val="000000"/>
                          </a:solidFill>
                          <a:effectLst/>
                          <a:latin typeface="Calibri" panose="020F0502020204030204" pitchFamily="34" charset="0"/>
                        </a:rPr>
                        <a:t>Married</a:t>
                      </a:r>
                    </a:p>
                  </a:txBody>
                  <a:tcPr marL="9525" marR="9525" marT="9525" marB="0" anchor="b"/>
                </a:tc>
                <a:tc>
                  <a:txBody>
                    <a:bodyPr/>
                    <a:lstStyle/>
                    <a:p>
                      <a:pPr algn="l" fontAlgn="b"/>
                      <a:r>
                        <a:rPr lang="en-US" sz="1800" b="1" i="0" u="none" strike="noStrike" dirty="0">
                          <a:solidFill>
                            <a:srgbClr val="000000"/>
                          </a:solidFill>
                          <a:effectLst/>
                          <a:latin typeface="Calibri" panose="020F0502020204030204" pitchFamily="34" charset="0"/>
                        </a:rPr>
                        <a:t>Widowed</a:t>
                      </a:r>
                    </a:p>
                  </a:txBody>
                  <a:tcPr marL="9525" marR="9525" marT="9525" marB="0" anchor="b"/>
                </a:tc>
                <a:tc>
                  <a:txBody>
                    <a:bodyPr/>
                    <a:lstStyle/>
                    <a:p>
                      <a:pPr algn="l" fontAlgn="b"/>
                      <a:r>
                        <a:rPr lang="en-US" sz="1800" b="1" i="0" u="none" strike="noStrike" dirty="0">
                          <a:solidFill>
                            <a:srgbClr val="000000"/>
                          </a:solidFill>
                          <a:effectLst/>
                          <a:latin typeface="Calibri" panose="020F0502020204030204" pitchFamily="34" charset="0"/>
                        </a:rPr>
                        <a:t>Divorced</a:t>
                      </a:r>
                    </a:p>
                  </a:txBody>
                  <a:tcPr marL="9525" marR="9525" marT="9525" marB="0" anchor="b"/>
                </a:tc>
                <a:tc>
                  <a:txBody>
                    <a:bodyPr/>
                    <a:lstStyle/>
                    <a:p>
                      <a:pPr algn="l" fontAlgn="b"/>
                      <a:r>
                        <a:rPr lang="en-US" sz="1800" b="1" i="0" u="none" strike="noStrike" dirty="0">
                          <a:solidFill>
                            <a:srgbClr val="000000"/>
                          </a:solidFill>
                          <a:effectLst/>
                          <a:latin typeface="Calibri" panose="020F0502020204030204" pitchFamily="34" charset="0"/>
                        </a:rPr>
                        <a:t>Separated</a:t>
                      </a:r>
                    </a:p>
                  </a:txBody>
                  <a:tcPr marL="9525" marR="9525" marT="9525" marB="0" anchor="b"/>
                </a:tc>
                <a:extLst>
                  <a:ext uri="{0D108BD9-81ED-4DB2-BD59-A6C34878D82A}">
                    <a16:rowId xmlns:a16="http://schemas.microsoft.com/office/drawing/2014/main" val="2874250547"/>
                  </a:ext>
                </a:extLst>
              </a:tr>
              <a:tr h="370840">
                <a:tc>
                  <a:txBody>
                    <a:bodyPr/>
                    <a:lstStyle/>
                    <a:p>
                      <a:pPr algn="l" fontAlgn="b"/>
                      <a:r>
                        <a:rPr lang="en-US" sz="1800" b="0" i="0" u="none" strike="noStrike" dirty="0">
                          <a:solidFill>
                            <a:srgbClr val="000000"/>
                          </a:solidFill>
                          <a:effectLst/>
                          <a:latin typeface="Calibri" panose="020F0502020204030204" pitchFamily="34" charset="0"/>
                        </a:rPr>
                        <a:t>Intercept</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96.413</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122</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98</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96</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96</a:t>
                      </a:r>
                    </a:p>
                  </a:txBody>
                  <a:tcPr marL="9525" marR="9525" marT="9525" marB="0" anchor="b"/>
                </a:tc>
                <a:extLst>
                  <a:ext uri="{0D108BD9-81ED-4DB2-BD59-A6C34878D82A}">
                    <a16:rowId xmlns:a16="http://schemas.microsoft.com/office/drawing/2014/main" val="1139702756"/>
                  </a:ext>
                </a:extLst>
              </a:tr>
              <a:tr h="370840">
                <a:tc>
                  <a:txBody>
                    <a:bodyPr/>
                    <a:lstStyle/>
                    <a:p>
                      <a:pPr algn="l" fontAlgn="b"/>
                      <a:r>
                        <a:rPr lang="en-US" sz="1800" b="0" i="0" u="none" strike="noStrike" dirty="0">
                          <a:solidFill>
                            <a:srgbClr val="000000"/>
                          </a:solidFill>
                          <a:effectLst/>
                          <a:latin typeface="Calibri" panose="020F0502020204030204" pitchFamily="34" charset="0"/>
                        </a:rPr>
                        <a:t>Single</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 </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-25.65</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179400054"/>
                  </a:ext>
                </a:extLst>
              </a:tr>
              <a:tr h="370840">
                <a:tc>
                  <a:txBody>
                    <a:bodyPr/>
                    <a:lstStyle/>
                    <a:p>
                      <a:pPr algn="l" fontAlgn="b"/>
                      <a:r>
                        <a:rPr lang="en-US" sz="1800" b="0" i="0" u="none" strike="noStrike" dirty="0">
                          <a:solidFill>
                            <a:srgbClr val="000000"/>
                          </a:solidFill>
                          <a:effectLst/>
                          <a:latin typeface="Calibri" panose="020F0502020204030204" pitchFamily="34" charset="0"/>
                        </a:rPr>
                        <a:t>Married</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24.996</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23.369</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25.168</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25.535</a:t>
                      </a:r>
                    </a:p>
                  </a:txBody>
                  <a:tcPr marL="9525" marR="9525" marT="9525" marB="0" anchor="b"/>
                </a:tc>
                <a:extLst>
                  <a:ext uri="{0D108BD9-81ED-4DB2-BD59-A6C34878D82A}">
                    <a16:rowId xmlns:a16="http://schemas.microsoft.com/office/drawing/2014/main" val="2860029305"/>
                  </a:ext>
                </a:extLst>
              </a:tr>
              <a:tr h="370840">
                <a:tc>
                  <a:txBody>
                    <a:bodyPr/>
                    <a:lstStyle/>
                    <a:p>
                      <a:pPr algn="l" fontAlgn="b"/>
                      <a:r>
                        <a:rPr lang="en-US" sz="1800" b="0" i="0" u="none" strike="noStrike" dirty="0">
                          <a:solidFill>
                            <a:srgbClr val="000000"/>
                          </a:solidFill>
                          <a:effectLst/>
                          <a:latin typeface="Calibri" panose="020F0502020204030204" pitchFamily="34" charset="0"/>
                        </a:rPr>
                        <a:t>Widowed</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10.27</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-4.07</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11.746</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13.95</a:t>
                      </a:r>
                    </a:p>
                  </a:txBody>
                  <a:tcPr marL="9525" marR="9525" marT="9525" marB="0" anchor="b"/>
                </a:tc>
                <a:extLst>
                  <a:ext uri="{0D108BD9-81ED-4DB2-BD59-A6C34878D82A}">
                    <a16:rowId xmlns:a16="http://schemas.microsoft.com/office/drawing/2014/main" val="3434266407"/>
                  </a:ext>
                </a:extLst>
              </a:tr>
              <a:tr h="370840">
                <a:tc>
                  <a:txBody>
                    <a:bodyPr/>
                    <a:lstStyle/>
                    <a:p>
                      <a:pPr algn="l" fontAlgn="b"/>
                      <a:r>
                        <a:rPr lang="en-US" sz="1800" b="0" i="0" u="none" strike="noStrike" dirty="0">
                          <a:solidFill>
                            <a:srgbClr val="000000"/>
                          </a:solidFill>
                          <a:effectLst/>
                          <a:latin typeface="Calibri" panose="020F0502020204030204" pitchFamily="34" charset="0"/>
                        </a:rPr>
                        <a:t>Divorced</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-25.14</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629106215"/>
                  </a:ext>
                </a:extLst>
              </a:tr>
              <a:tr h="370840">
                <a:tc>
                  <a:txBody>
                    <a:bodyPr/>
                    <a:lstStyle/>
                    <a:p>
                      <a:pPr algn="l" fontAlgn="b"/>
                      <a:r>
                        <a:rPr lang="en-US" sz="1800" b="0" i="0" u="none" strike="noStrike" dirty="0">
                          <a:solidFill>
                            <a:srgbClr val="000000"/>
                          </a:solidFill>
                          <a:effectLst/>
                          <a:latin typeface="Calibri" panose="020F0502020204030204" pitchFamily="34" charset="0"/>
                        </a:rPr>
                        <a:t>Separated</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-0.462</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-28</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-0.8767</a:t>
                      </a:r>
                    </a:p>
                  </a:txBody>
                  <a:tcPr marL="9525" marR="9525" marT="9525" marB="0" anchor="b"/>
                </a:tc>
                <a:tc>
                  <a:txBody>
                    <a:bodyPr/>
                    <a:lstStyle/>
                    <a:p>
                      <a:pPr algn="r" fontAlgn="b"/>
                      <a:r>
                        <a:rPr lang="en-US" sz="1800" b="0" i="0" u="none" strike="noStrike" dirty="0">
                          <a:solidFill>
                            <a:srgbClr val="000000"/>
                          </a:solidFill>
                          <a:effectLst/>
                          <a:latin typeface="Calibri" panose="020F0502020204030204" pitchFamily="34" charset="0"/>
                        </a:rPr>
                        <a:t>.</a:t>
                      </a:r>
                    </a:p>
                  </a:txBody>
                  <a:tcPr marL="9525" marR="9525" marT="9525" marB="0" anchor="b"/>
                </a:tc>
                <a:extLst>
                  <a:ext uri="{0D108BD9-81ED-4DB2-BD59-A6C34878D82A}">
                    <a16:rowId xmlns:a16="http://schemas.microsoft.com/office/drawing/2014/main" val="1483945426"/>
                  </a:ext>
                </a:extLst>
              </a:tr>
            </a:tbl>
          </a:graphicData>
        </a:graphic>
      </p:graphicFrame>
      <p:sp>
        <p:nvSpPr>
          <p:cNvPr id="3" name="Rectangle 2"/>
          <p:cNvSpPr/>
          <p:nvPr/>
        </p:nvSpPr>
        <p:spPr>
          <a:xfrm>
            <a:off x="4762500" y="1539260"/>
            <a:ext cx="1028700" cy="2595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09600" y="4135140"/>
            <a:ext cx="8305800" cy="2862322"/>
          </a:xfrm>
          <a:prstGeom prst="rect">
            <a:avLst/>
          </a:prstGeom>
          <a:noFill/>
        </p:spPr>
        <p:txBody>
          <a:bodyPr wrap="square" rtlCol="0">
            <a:spAutoFit/>
          </a:bodyPr>
          <a:lstStyle/>
          <a:p>
            <a:r>
              <a:rPr lang="en-US" dirty="0" smtClean="0"/>
              <a:t>For example, when the widowed group is reference, we would conclude that all other groups are equal to widowed except married. </a:t>
            </a:r>
          </a:p>
          <a:p>
            <a:endParaRPr lang="en-US" dirty="0"/>
          </a:p>
          <a:p>
            <a:r>
              <a:rPr lang="en-US" dirty="0" smtClean="0"/>
              <a:t>But for all other reference groups: We conclude the widowed is different from all other groups including married! </a:t>
            </a:r>
          </a:p>
          <a:p>
            <a:endParaRPr lang="en-US" dirty="0"/>
          </a:p>
          <a:p>
            <a:r>
              <a:rPr lang="en-US" dirty="0" smtClean="0"/>
              <a:t>Look even closer at the predicted difference between </a:t>
            </a:r>
            <a:r>
              <a:rPr lang="en-US" dirty="0" smtClean="0"/>
              <a:t>widowed </a:t>
            </a:r>
            <a:r>
              <a:rPr lang="en-US" dirty="0" smtClean="0"/>
              <a:t>and married in the widow reference model compared to married reference: 23.269 vs. 4.07</a:t>
            </a:r>
          </a:p>
          <a:p>
            <a:pPr marL="742950" lvl="1" indent="-285750">
              <a:buFont typeface="Arial" panose="020B0604020202020204" pitchFamily="34" charset="0"/>
              <a:buChar char="•"/>
            </a:pPr>
            <a:endParaRPr lang="en-US" dirty="0" smtClean="0"/>
          </a:p>
          <a:p>
            <a:pPr marL="742950" lvl="1" indent="-285750">
              <a:buFont typeface="Arial" panose="020B0604020202020204" pitchFamily="34" charset="0"/>
              <a:buChar char="•"/>
            </a:pPr>
            <a:endParaRPr lang="en-US" dirty="0" smtClean="0"/>
          </a:p>
        </p:txBody>
      </p:sp>
      <p:sp>
        <p:nvSpPr>
          <p:cNvPr id="8" name="Rectangle 7"/>
          <p:cNvSpPr/>
          <p:nvPr/>
        </p:nvSpPr>
        <p:spPr>
          <a:xfrm>
            <a:off x="1714500" y="3048000"/>
            <a:ext cx="6096000" cy="38100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762500" y="2667000"/>
            <a:ext cx="1028700" cy="381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733800" y="3051772"/>
            <a:ext cx="1028700" cy="381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378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228600"/>
            <a:ext cx="7391400" cy="523220"/>
          </a:xfrm>
          <a:prstGeom prst="rect">
            <a:avLst/>
          </a:prstGeom>
          <a:solidFill>
            <a:schemeClr val="bg1">
              <a:lumMod val="75000"/>
              <a:alpha val="70000"/>
            </a:schemeClr>
          </a:solidFill>
        </p:spPr>
        <p:txBody>
          <a:bodyPr wrap="square" rtlCol="0">
            <a:spAutoFit/>
          </a:bodyPr>
          <a:lstStyle/>
          <a:p>
            <a:pPr algn="ctr"/>
            <a:r>
              <a:rPr lang="en-US" sz="2800" b="1" dirty="0" smtClean="0"/>
              <a:t>LASSO Group Mean Recovery</a:t>
            </a:r>
            <a:endParaRPr lang="en-US" sz="2800" b="1" dirty="0"/>
          </a:p>
        </p:txBody>
      </p:sp>
      <p:sp>
        <p:nvSpPr>
          <p:cNvPr id="2" name="Slide Number Placeholder 1"/>
          <p:cNvSpPr>
            <a:spLocks noGrp="1"/>
          </p:cNvSpPr>
          <p:nvPr>
            <p:ph type="sldNum" sz="quarter" idx="12"/>
          </p:nvPr>
        </p:nvSpPr>
        <p:spPr>
          <a:xfrm>
            <a:off x="7010400" y="6492875"/>
            <a:ext cx="2133600" cy="365125"/>
          </a:xfrm>
        </p:spPr>
        <p:txBody>
          <a:bodyPr/>
          <a:lstStyle/>
          <a:p>
            <a:fld id="{6F921CF1-355D-4118-B2D7-6B1212D1F208}" type="slidenum">
              <a:rPr lang="en-US" smtClean="0"/>
              <a:t>24</a:t>
            </a:fld>
            <a:endParaRPr 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45443"/>
          <a:stretch/>
        </p:blipFill>
        <p:spPr>
          <a:xfrm>
            <a:off x="0" y="871210"/>
            <a:ext cx="9144000" cy="2209800"/>
          </a:xfrm>
          <a:prstGeom prst="rect">
            <a:avLst/>
          </a:prstGeom>
        </p:spPr>
      </p:pic>
      <p:pic>
        <p:nvPicPr>
          <p:cNvPr id="19" name="Picture 18"/>
          <p:cNvPicPr>
            <a:picLocks noChangeAspect="1"/>
          </p:cNvPicPr>
          <p:nvPr/>
        </p:nvPicPr>
        <p:blipFill rotWithShape="1">
          <a:blip r:embed="rId2">
            <a:extLst>
              <a:ext uri="{28A0092B-C50C-407E-A947-70E740481C1C}">
                <a14:useLocalDpi xmlns:a14="http://schemas.microsoft.com/office/drawing/2010/main" val="0"/>
              </a:ext>
            </a:extLst>
          </a:blip>
          <a:srcRect l="2084" t="47032"/>
          <a:stretch/>
        </p:blipFill>
        <p:spPr>
          <a:xfrm>
            <a:off x="228600" y="3276600"/>
            <a:ext cx="8953500" cy="2145417"/>
          </a:xfrm>
          <a:prstGeom prst="rect">
            <a:avLst/>
          </a:prstGeom>
        </p:spPr>
      </p:pic>
      <p:sp>
        <p:nvSpPr>
          <p:cNvPr id="9" name="TextBox 8"/>
          <p:cNvSpPr txBox="1"/>
          <p:nvPr/>
        </p:nvSpPr>
        <p:spPr>
          <a:xfrm>
            <a:off x="204787" y="2711678"/>
            <a:ext cx="8953500" cy="369332"/>
          </a:xfrm>
          <a:prstGeom prst="rect">
            <a:avLst/>
          </a:prstGeom>
          <a:solidFill>
            <a:schemeClr val="bg1"/>
          </a:solidFill>
        </p:spPr>
        <p:txBody>
          <a:bodyPr wrap="square" rtlCol="0">
            <a:spAutoFit/>
          </a:bodyPr>
          <a:lstStyle/>
          <a:p>
            <a:r>
              <a:rPr lang="en-US" dirty="0" smtClean="0"/>
              <a:t>                MSE = 1619.72					MSE = 1621.942</a:t>
            </a:r>
            <a:endParaRPr lang="en-US" dirty="0"/>
          </a:p>
        </p:txBody>
      </p:sp>
      <p:sp>
        <p:nvSpPr>
          <p:cNvPr id="20" name="TextBox 19"/>
          <p:cNvSpPr txBox="1"/>
          <p:nvPr/>
        </p:nvSpPr>
        <p:spPr>
          <a:xfrm>
            <a:off x="184464" y="5439359"/>
            <a:ext cx="8953500" cy="369332"/>
          </a:xfrm>
          <a:prstGeom prst="rect">
            <a:avLst/>
          </a:prstGeom>
          <a:solidFill>
            <a:schemeClr val="bg1"/>
          </a:solidFill>
        </p:spPr>
        <p:txBody>
          <a:bodyPr wrap="square" rtlCol="0">
            <a:spAutoFit/>
          </a:bodyPr>
          <a:lstStyle/>
          <a:p>
            <a:r>
              <a:rPr lang="en-US" dirty="0" smtClean="0"/>
              <a:t>                MSE = 1620.045		</a:t>
            </a:r>
            <a:r>
              <a:rPr lang="en-US" dirty="0"/>
              <a:t> MSE = 1547.094 </a:t>
            </a:r>
            <a:r>
              <a:rPr lang="en-US" dirty="0" smtClean="0"/>
              <a:t>		   MSE = 1617.636</a:t>
            </a:r>
            <a:endParaRPr lang="en-US" dirty="0"/>
          </a:p>
        </p:txBody>
      </p:sp>
      <p:sp>
        <p:nvSpPr>
          <p:cNvPr id="10" name="TextBox 9"/>
          <p:cNvSpPr txBox="1"/>
          <p:nvPr/>
        </p:nvSpPr>
        <p:spPr>
          <a:xfrm>
            <a:off x="228600" y="5943600"/>
            <a:ext cx="8534400" cy="646331"/>
          </a:xfrm>
          <a:prstGeom prst="rect">
            <a:avLst/>
          </a:prstGeom>
          <a:noFill/>
        </p:spPr>
        <p:txBody>
          <a:bodyPr wrap="square" rtlCol="0">
            <a:spAutoFit/>
          </a:bodyPr>
          <a:lstStyle/>
          <a:p>
            <a:r>
              <a:rPr lang="en-US" dirty="0" smtClean="0"/>
              <a:t>The predictive ability and ability to recreate means also depends on which reference group is used. </a:t>
            </a:r>
            <a:endParaRPr lang="en-US" dirty="0"/>
          </a:p>
        </p:txBody>
      </p:sp>
      <p:sp>
        <p:nvSpPr>
          <p:cNvPr id="11" name="Rectangle 10"/>
          <p:cNvSpPr/>
          <p:nvPr/>
        </p:nvSpPr>
        <p:spPr>
          <a:xfrm>
            <a:off x="6172200" y="751820"/>
            <a:ext cx="3009900" cy="5115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33254" y="2961561"/>
            <a:ext cx="9150036" cy="2938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rotWithShape="1">
          <a:blip r:embed="rId2">
            <a:extLst>
              <a:ext uri="{28A0092B-C50C-407E-A947-70E740481C1C}">
                <a14:useLocalDpi xmlns:a14="http://schemas.microsoft.com/office/drawing/2010/main" val="0"/>
              </a:ext>
            </a:extLst>
          </a:blip>
          <a:srcRect l="2084" t="90302" r="63749" b="2173"/>
          <a:stretch/>
        </p:blipFill>
        <p:spPr>
          <a:xfrm>
            <a:off x="200025" y="2703731"/>
            <a:ext cx="3124200" cy="304800"/>
          </a:xfrm>
          <a:prstGeom prst="rect">
            <a:avLst/>
          </a:prstGeom>
        </p:spPr>
      </p:pic>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4202" t="90302" r="63749" b="2173"/>
          <a:stretch/>
        </p:blipFill>
        <p:spPr>
          <a:xfrm>
            <a:off x="3282950" y="2695094"/>
            <a:ext cx="2930525" cy="304800"/>
          </a:xfrm>
          <a:prstGeom prst="rect">
            <a:avLst/>
          </a:prstGeom>
        </p:spPr>
      </p:pic>
    </p:spTree>
    <p:extLst>
      <p:ext uri="{BB962C8B-B14F-4D97-AF65-F5344CB8AC3E}">
        <p14:creationId xmlns:p14="http://schemas.microsoft.com/office/powerpoint/2010/main" val="133471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2"/>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228600"/>
            <a:ext cx="7391400" cy="523220"/>
          </a:xfrm>
          <a:prstGeom prst="rect">
            <a:avLst/>
          </a:prstGeom>
          <a:solidFill>
            <a:schemeClr val="bg1">
              <a:lumMod val="75000"/>
              <a:alpha val="70000"/>
            </a:schemeClr>
          </a:solidFill>
        </p:spPr>
        <p:txBody>
          <a:bodyPr wrap="square" rtlCol="0">
            <a:spAutoFit/>
          </a:bodyPr>
          <a:lstStyle/>
          <a:p>
            <a:pPr algn="ctr"/>
            <a:r>
              <a:rPr lang="en-US" sz="2800" b="1" dirty="0" smtClean="0"/>
              <a:t>Other Coding Strategies</a:t>
            </a:r>
            <a:endParaRPr lang="en-US" sz="2800" b="1" dirty="0"/>
          </a:p>
        </p:txBody>
      </p:sp>
      <p:sp>
        <p:nvSpPr>
          <p:cNvPr id="2" name="Slide Number Placeholder 1"/>
          <p:cNvSpPr>
            <a:spLocks noGrp="1"/>
          </p:cNvSpPr>
          <p:nvPr>
            <p:ph type="sldNum" sz="quarter" idx="12"/>
          </p:nvPr>
        </p:nvSpPr>
        <p:spPr>
          <a:xfrm>
            <a:off x="7010400" y="6492875"/>
            <a:ext cx="2133600" cy="365125"/>
          </a:xfrm>
        </p:spPr>
        <p:txBody>
          <a:bodyPr/>
          <a:lstStyle/>
          <a:p>
            <a:fld id="{6F921CF1-355D-4118-B2D7-6B1212D1F208}" type="slidenum">
              <a:rPr lang="en-US" smtClean="0"/>
              <a:t>25</a:t>
            </a:fld>
            <a:endParaRPr lang="en-US"/>
          </a:p>
        </p:txBody>
      </p:sp>
      <p:sp>
        <p:nvSpPr>
          <p:cNvPr id="3" name="TextBox 2"/>
          <p:cNvSpPr txBox="1"/>
          <p:nvPr/>
        </p:nvSpPr>
        <p:spPr>
          <a:xfrm>
            <a:off x="457200" y="914400"/>
            <a:ext cx="8458200" cy="1477328"/>
          </a:xfrm>
          <a:prstGeom prst="rect">
            <a:avLst/>
          </a:prstGeom>
          <a:noFill/>
        </p:spPr>
        <p:txBody>
          <a:bodyPr wrap="square" rtlCol="0">
            <a:spAutoFit/>
          </a:bodyPr>
          <a:lstStyle/>
          <a:p>
            <a:r>
              <a:rPr lang="en-US" dirty="0" smtClean="0"/>
              <a:t>Charlotte ran a variety of models with different coding strategies (not just indicator coding) and multiple predictors. </a:t>
            </a:r>
          </a:p>
          <a:p>
            <a:endParaRPr lang="en-US" dirty="0" smtClean="0"/>
          </a:p>
          <a:p>
            <a:r>
              <a:rPr lang="en-US" dirty="0" smtClean="0"/>
              <a:t>Outcome: Wage</a:t>
            </a:r>
            <a:endParaRPr lang="en-US" dirty="0"/>
          </a:p>
          <a:p>
            <a:r>
              <a:rPr lang="en-US" dirty="0" smtClean="0"/>
              <a:t>Predictors: Marital Status, Race, Education, Job Class, Health, Health Insurance, Age</a:t>
            </a:r>
          </a:p>
        </p:txBody>
      </p:sp>
      <p:graphicFrame>
        <p:nvGraphicFramePr>
          <p:cNvPr id="14" name="Table 13"/>
          <p:cNvGraphicFramePr>
            <a:graphicFrameLocks noGrp="1"/>
          </p:cNvGraphicFramePr>
          <p:nvPr>
            <p:extLst>
              <p:ext uri="{D42A27DB-BD31-4B8C-83A1-F6EECF244321}">
                <p14:modId xmlns:p14="http://schemas.microsoft.com/office/powerpoint/2010/main" val="2483930637"/>
              </p:ext>
            </p:extLst>
          </p:nvPr>
        </p:nvGraphicFramePr>
        <p:xfrm>
          <a:off x="457200" y="2532162"/>
          <a:ext cx="7924800" cy="3895725"/>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3850963848"/>
                    </a:ext>
                  </a:extLst>
                </a:gridCol>
                <a:gridCol w="1981200">
                  <a:extLst>
                    <a:ext uri="{9D8B030D-6E8A-4147-A177-3AD203B41FA5}">
                      <a16:colId xmlns:a16="http://schemas.microsoft.com/office/drawing/2014/main" val="3654291489"/>
                    </a:ext>
                  </a:extLst>
                </a:gridCol>
                <a:gridCol w="1981200">
                  <a:extLst>
                    <a:ext uri="{9D8B030D-6E8A-4147-A177-3AD203B41FA5}">
                      <a16:colId xmlns:a16="http://schemas.microsoft.com/office/drawing/2014/main" val="1084590297"/>
                    </a:ext>
                  </a:extLst>
                </a:gridCol>
                <a:gridCol w="1981200">
                  <a:extLst>
                    <a:ext uri="{9D8B030D-6E8A-4147-A177-3AD203B41FA5}">
                      <a16:colId xmlns:a16="http://schemas.microsoft.com/office/drawing/2014/main" val="82312751"/>
                    </a:ext>
                  </a:extLst>
                </a:gridCol>
              </a:tblGrid>
              <a:tr h="370840">
                <a:tc>
                  <a:txBody>
                    <a:bodyPr/>
                    <a:lstStyle/>
                    <a:p>
                      <a:pPr algn="r" fontAlgn="b"/>
                      <a:endParaRPr lang="en-US" sz="1800" b="0" i="0" u="none" strike="noStrike">
                        <a:solidFill>
                          <a:srgbClr val="000000"/>
                        </a:solidFill>
                        <a:effectLst/>
                        <a:latin typeface="Calibri" panose="020F0502020204030204" pitchFamily="34" charset="0"/>
                      </a:endParaRPr>
                    </a:p>
                  </a:txBody>
                  <a:tcPr marL="9525" marR="9525" marT="9525" marB="0" anchor="b"/>
                </a:tc>
                <a:tc gridSpan="3">
                  <a:txBody>
                    <a:bodyPr/>
                    <a:lstStyle/>
                    <a:p>
                      <a:pPr algn="ctr" fontAlgn="b"/>
                      <a:r>
                        <a:rPr lang="en-US" sz="1800" b="1" i="0" u="none" strike="noStrike" dirty="0" smtClean="0">
                          <a:solidFill>
                            <a:srgbClr val="000000"/>
                          </a:solidFill>
                          <a:effectLst/>
                          <a:latin typeface="Calibri" panose="020F0502020204030204" pitchFamily="34" charset="0"/>
                        </a:rPr>
                        <a:t>Variable Selection Across Coding Strategies</a:t>
                      </a:r>
                      <a:endParaRPr lang="en-US" sz="1800" b="1"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l" fontAlgn="b"/>
                      <a:endParaRPr lang="en-US" sz="1800" b="1"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l" fontAlgn="b"/>
                      <a:endParaRPr lang="en-US"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8762215"/>
                  </a:ext>
                </a:extLst>
              </a:tr>
              <a:tr h="370840">
                <a:tc>
                  <a:txBody>
                    <a:bodyPr/>
                    <a:lstStyle/>
                    <a:p>
                      <a:pPr algn="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b="1" i="0" u="none" strike="noStrike" dirty="0" smtClean="0">
                          <a:solidFill>
                            <a:srgbClr val="000000"/>
                          </a:solidFill>
                          <a:effectLst/>
                          <a:latin typeface="Calibri" panose="020F0502020204030204" pitchFamily="34" charset="0"/>
                        </a:rPr>
                        <a:t>Indicator Coding (1</a:t>
                      </a:r>
                      <a:r>
                        <a:rPr lang="en-US" sz="1800" b="1" i="0" u="none" strike="noStrike" baseline="30000" dirty="0" smtClean="0">
                          <a:solidFill>
                            <a:srgbClr val="000000"/>
                          </a:solidFill>
                          <a:effectLst/>
                          <a:latin typeface="Calibri" panose="020F0502020204030204" pitchFamily="34" charset="0"/>
                        </a:rPr>
                        <a:t>st</a:t>
                      </a:r>
                      <a:r>
                        <a:rPr lang="en-US" sz="1800" b="1" i="0" u="none" strike="noStrike" baseline="0" dirty="0" smtClean="0">
                          <a:solidFill>
                            <a:srgbClr val="000000"/>
                          </a:solidFill>
                          <a:effectLst/>
                          <a:latin typeface="Calibri" panose="020F0502020204030204" pitchFamily="34" charset="0"/>
                        </a:rPr>
                        <a:t> Category Reference)</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b="1" i="0" u="none" strike="noStrike" dirty="0" smtClean="0">
                          <a:solidFill>
                            <a:srgbClr val="000000"/>
                          </a:solidFill>
                          <a:effectLst/>
                          <a:latin typeface="Calibri" panose="020F0502020204030204" pitchFamily="34" charset="0"/>
                        </a:rPr>
                        <a:t>Effect Coding</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b="1" i="0" u="none" strike="noStrike" dirty="0" err="1" smtClean="0">
                          <a:solidFill>
                            <a:srgbClr val="000000"/>
                          </a:solidFill>
                          <a:effectLst/>
                          <a:latin typeface="Calibri" panose="020F0502020204030204" pitchFamily="34" charset="0"/>
                        </a:rPr>
                        <a:t>Helmert</a:t>
                      </a:r>
                      <a:r>
                        <a:rPr lang="en-US" sz="1800" b="1" i="0" u="none" strike="noStrike" baseline="0" dirty="0" smtClean="0">
                          <a:solidFill>
                            <a:srgbClr val="000000"/>
                          </a:solidFill>
                          <a:effectLst/>
                          <a:latin typeface="Calibri" panose="020F0502020204030204" pitchFamily="34" charset="0"/>
                        </a:rPr>
                        <a:t> Coding</a:t>
                      </a:r>
                      <a:endParaRPr lang="en-US"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74250547"/>
                  </a:ext>
                </a:extLst>
              </a:tr>
              <a:tr h="370840">
                <a:tc>
                  <a:txBody>
                    <a:bodyPr/>
                    <a:lstStyle/>
                    <a:p>
                      <a:pPr algn="l" fontAlgn="b"/>
                      <a:r>
                        <a:rPr lang="en-US" sz="1800" b="0" i="0" u="none" strike="noStrike" dirty="0" smtClean="0">
                          <a:solidFill>
                            <a:srgbClr val="000000"/>
                          </a:solidFill>
                          <a:effectLst/>
                          <a:latin typeface="Calibri" panose="020F0502020204030204" pitchFamily="34" charset="0"/>
                        </a:rPr>
                        <a:t>Marital Status</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0" i="0" u="none" strike="noStrike" dirty="0" smtClean="0">
                          <a:solidFill>
                            <a:srgbClr val="000000"/>
                          </a:solidFill>
                          <a:effectLst/>
                          <a:latin typeface="Calibri" panose="020F0502020204030204" pitchFamily="34" charset="0"/>
                        </a:rPr>
                        <a:t>3/4 </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0" i="0" u="none" strike="noStrike" dirty="0" smtClean="0">
                          <a:solidFill>
                            <a:srgbClr val="000000"/>
                          </a:solidFill>
                          <a:effectLst/>
                          <a:latin typeface="Calibri" panose="020F0502020204030204" pitchFamily="34" charset="0"/>
                        </a:rPr>
                        <a:t>3/4</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0" i="0" u="none" strike="noStrike" dirty="0" smtClean="0">
                          <a:solidFill>
                            <a:srgbClr val="000000"/>
                          </a:solidFill>
                          <a:effectLst/>
                          <a:latin typeface="Calibri" panose="020F0502020204030204" pitchFamily="34" charset="0"/>
                        </a:rPr>
                        <a:t>3/4 </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79400054"/>
                  </a:ext>
                </a:extLst>
              </a:tr>
              <a:tr h="370840">
                <a:tc>
                  <a:txBody>
                    <a:bodyPr/>
                    <a:lstStyle/>
                    <a:p>
                      <a:pPr algn="l" fontAlgn="b"/>
                      <a:r>
                        <a:rPr lang="en-US" sz="1800" b="0" i="0" u="none" strike="noStrike" dirty="0" smtClean="0">
                          <a:solidFill>
                            <a:srgbClr val="000000"/>
                          </a:solidFill>
                          <a:effectLst/>
                          <a:latin typeface="Calibri" panose="020F0502020204030204" pitchFamily="34" charset="0"/>
                        </a:rPr>
                        <a:t>Race</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0" i="0" u="none" strike="noStrike" dirty="0" smtClean="0">
                          <a:solidFill>
                            <a:srgbClr val="000000"/>
                          </a:solidFill>
                          <a:effectLst/>
                          <a:latin typeface="Calibri" panose="020F0502020204030204" pitchFamily="34" charset="0"/>
                        </a:rPr>
                        <a:t>2/3</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0" i="0" u="none" strike="noStrike" dirty="0" smtClean="0">
                          <a:solidFill>
                            <a:srgbClr val="000000"/>
                          </a:solidFill>
                          <a:effectLst/>
                          <a:latin typeface="Calibri" panose="020F0502020204030204" pitchFamily="34" charset="0"/>
                        </a:rPr>
                        <a:t>2/3</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0" i="0" u="none" strike="noStrike" dirty="0" smtClean="0">
                          <a:solidFill>
                            <a:srgbClr val="000000"/>
                          </a:solidFill>
                          <a:effectLst/>
                          <a:latin typeface="Calibri" panose="020F0502020204030204" pitchFamily="34" charset="0"/>
                        </a:rPr>
                        <a:t>3/3</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60029305"/>
                  </a:ext>
                </a:extLst>
              </a:tr>
              <a:tr h="370840">
                <a:tc>
                  <a:txBody>
                    <a:bodyPr/>
                    <a:lstStyle/>
                    <a:p>
                      <a:pPr algn="l" fontAlgn="b"/>
                      <a:r>
                        <a:rPr lang="en-US" sz="1800" b="0" i="0" u="none" strike="noStrike" dirty="0" smtClean="0">
                          <a:solidFill>
                            <a:srgbClr val="000000"/>
                          </a:solidFill>
                          <a:effectLst/>
                          <a:latin typeface="Calibri" panose="020F0502020204030204" pitchFamily="34" charset="0"/>
                        </a:rPr>
                        <a:t>Education</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0" i="0" u="none" strike="noStrike" dirty="0" smtClean="0">
                          <a:solidFill>
                            <a:srgbClr val="000000"/>
                          </a:solidFill>
                          <a:effectLst/>
                          <a:latin typeface="Calibri" panose="020F0502020204030204" pitchFamily="34" charset="0"/>
                        </a:rPr>
                        <a:t>3/4</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0" i="0" u="none" strike="noStrike" dirty="0" smtClean="0">
                          <a:solidFill>
                            <a:srgbClr val="000000"/>
                          </a:solidFill>
                          <a:effectLst/>
                          <a:latin typeface="Calibri" panose="020F0502020204030204" pitchFamily="34" charset="0"/>
                        </a:rPr>
                        <a:t>4/4</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0" i="0" u="none" strike="noStrike" dirty="0" smtClean="0">
                          <a:solidFill>
                            <a:srgbClr val="000000"/>
                          </a:solidFill>
                          <a:effectLst/>
                          <a:latin typeface="Calibri" panose="020F0502020204030204" pitchFamily="34" charset="0"/>
                        </a:rPr>
                        <a:t>4/4</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34266407"/>
                  </a:ext>
                </a:extLst>
              </a:tr>
              <a:tr h="370840">
                <a:tc>
                  <a:txBody>
                    <a:bodyPr/>
                    <a:lstStyle/>
                    <a:p>
                      <a:pPr algn="l" fontAlgn="b"/>
                      <a:r>
                        <a:rPr lang="en-US" sz="1800" b="0" i="0" u="none" strike="noStrike" dirty="0" smtClean="0">
                          <a:solidFill>
                            <a:srgbClr val="000000"/>
                          </a:solidFill>
                          <a:effectLst/>
                          <a:latin typeface="Calibri" panose="020F0502020204030204" pitchFamily="34" charset="0"/>
                        </a:rPr>
                        <a:t>Job Class</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0" i="0" u="none" strike="noStrike" dirty="0" smtClean="0">
                          <a:solidFill>
                            <a:srgbClr val="000000"/>
                          </a:solidFill>
                          <a:effectLst/>
                          <a:latin typeface="Calibri" panose="020F0502020204030204" pitchFamily="34" charset="0"/>
                        </a:rPr>
                        <a:t>1</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0" i="0" u="none" strike="noStrike" dirty="0" smtClean="0">
                          <a:solidFill>
                            <a:srgbClr val="000000"/>
                          </a:solidFill>
                          <a:effectLst/>
                          <a:latin typeface="Calibri" panose="020F0502020204030204" pitchFamily="34" charset="0"/>
                        </a:rPr>
                        <a:t>1</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0" i="0" u="none" strike="noStrike" dirty="0" smtClean="0">
                          <a:solidFill>
                            <a:srgbClr val="000000"/>
                          </a:solidFill>
                          <a:effectLst/>
                          <a:latin typeface="Calibri" panose="020F0502020204030204" pitchFamily="34" charset="0"/>
                        </a:rPr>
                        <a:t>1</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9106215"/>
                  </a:ext>
                </a:extLst>
              </a:tr>
              <a:tr h="370840">
                <a:tc>
                  <a:txBody>
                    <a:bodyPr/>
                    <a:lstStyle/>
                    <a:p>
                      <a:pPr algn="l" fontAlgn="b"/>
                      <a:r>
                        <a:rPr lang="en-US" sz="1800" b="0" i="0" u="none" strike="noStrike" dirty="0" smtClean="0">
                          <a:solidFill>
                            <a:srgbClr val="000000"/>
                          </a:solidFill>
                          <a:effectLst/>
                          <a:latin typeface="Calibri" panose="020F0502020204030204" pitchFamily="34" charset="0"/>
                        </a:rPr>
                        <a:t>Health</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0" i="0" u="none" strike="noStrike" dirty="0" smtClean="0">
                          <a:solidFill>
                            <a:srgbClr val="000000"/>
                          </a:solidFill>
                          <a:effectLst/>
                          <a:latin typeface="Calibri" panose="020F0502020204030204" pitchFamily="34" charset="0"/>
                        </a:rPr>
                        <a:t>1</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0" i="0" u="none" strike="noStrike" dirty="0" smtClean="0">
                          <a:solidFill>
                            <a:srgbClr val="000000"/>
                          </a:solidFill>
                          <a:effectLst/>
                          <a:latin typeface="Calibri" panose="020F0502020204030204" pitchFamily="34" charset="0"/>
                        </a:rPr>
                        <a:t>1</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0" i="0" u="none" strike="noStrike" dirty="0" smtClean="0">
                          <a:solidFill>
                            <a:srgbClr val="000000"/>
                          </a:solidFill>
                          <a:effectLst/>
                          <a:latin typeface="Calibri" panose="020F0502020204030204" pitchFamily="34" charset="0"/>
                        </a:rPr>
                        <a:t>1</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83945426"/>
                  </a:ext>
                </a:extLst>
              </a:tr>
              <a:tr h="370840">
                <a:tc>
                  <a:txBody>
                    <a:bodyPr/>
                    <a:lstStyle/>
                    <a:p>
                      <a:pPr algn="l" fontAlgn="b"/>
                      <a:r>
                        <a:rPr lang="en-US" sz="1800" b="0" i="0" u="none" strike="noStrike" dirty="0" smtClean="0">
                          <a:solidFill>
                            <a:srgbClr val="000000"/>
                          </a:solidFill>
                          <a:effectLst/>
                          <a:latin typeface="Calibri" panose="020F0502020204030204" pitchFamily="34" charset="0"/>
                        </a:rPr>
                        <a:t>Insurance</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0" i="0" u="none" strike="noStrike" dirty="0" smtClean="0">
                          <a:solidFill>
                            <a:srgbClr val="000000"/>
                          </a:solidFill>
                          <a:effectLst/>
                          <a:latin typeface="Calibri" panose="020F0502020204030204" pitchFamily="34" charset="0"/>
                        </a:rPr>
                        <a:t>1</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0" i="0" u="none" strike="noStrike" dirty="0" smtClean="0">
                          <a:solidFill>
                            <a:srgbClr val="000000"/>
                          </a:solidFill>
                          <a:effectLst/>
                          <a:latin typeface="Calibri" panose="020F0502020204030204" pitchFamily="34" charset="0"/>
                        </a:rPr>
                        <a:t>1</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0" i="0" u="none" strike="noStrike" dirty="0" smtClean="0">
                          <a:solidFill>
                            <a:srgbClr val="000000"/>
                          </a:solidFill>
                          <a:effectLst/>
                          <a:latin typeface="Calibri" panose="020F0502020204030204" pitchFamily="34" charset="0"/>
                        </a:rPr>
                        <a:t>1</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99463773"/>
                  </a:ext>
                </a:extLst>
              </a:tr>
              <a:tr h="370840">
                <a:tc>
                  <a:txBody>
                    <a:bodyPr/>
                    <a:lstStyle/>
                    <a:p>
                      <a:pPr algn="l" fontAlgn="b"/>
                      <a:r>
                        <a:rPr lang="en-US" sz="1800" b="0" i="0" u="none" strike="noStrike" dirty="0" smtClean="0">
                          <a:solidFill>
                            <a:srgbClr val="000000"/>
                          </a:solidFill>
                          <a:effectLst/>
                          <a:latin typeface="Calibri" panose="020F0502020204030204" pitchFamily="34" charset="0"/>
                        </a:rPr>
                        <a:t>Age</a:t>
                      </a:r>
                      <a:endParaRPr lang="en-US" sz="18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smtClean="0">
                          <a:solidFill>
                            <a:srgbClr val="000000"/>
                          </a:solidFill>
                          <a:effectLst/>
                          <a:latin typeface="Calibri" panose="020F0502020204030204" pitchFamily="34" charset="0"/>
                        </a:rPr>
                        <a:t>1</a:t>
                      </a:r>
                      <a:endParaRPr lang="en-US" sz="18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smtClean="0">
                          <a:solidFill>
                            <a:srgbClr val="000000"/>
                          </a:solidFill>
                          <a:effectLst/>
                          <a:latin typeface="Calibri" panose="020F0502020204030204" pitchFamily="34" charset="0"/>
                        </a:rPr>
                        <a:t>1</a:t>
                      </a:r>
                      <a:endParaRPr lang="en-US" sz="18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smtClean="0">
                          <a:solidFill>
                            <a:srgbClr val="000000"/>
                          </a:solidFill>
                          <a:effectLst/>
                          <a:latin typeface="Calibri" panose="020F0502020204030204" pitchFamily="34" charset="0"/>
                        </a:rPr>
                        <a:t>1</a:t>
                      </a:r>
                      <a:endParaRPr lang="en-US" sz="18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7966965"/>
                  </a:ext>
                </a:extLst>
              </a:tr>
              <a:tr h="370840">
                <a:tc>
                  <a:txBody>
                    <a:bodyPr/>
                    <a:lstStyle/>
                    <a:p>
                      <a:pPr algn="l" fontAlgn="b"/>
                      <a:r>
                        <a:rPr lang="en-US" sz="1800" b="0" i="0" u="none" strike="noStrike" dirty="0" smtClean="0">
                          <a:solidFill>
                            <a:srgbClr val="000000"/>
                          </a:solidFill>
                          <a:effectLst/>
                          <a:latin typeface="Calibri" panose="020F0502020204030204" pitchFamily="34" charset="0"/>
                        </a:rPr>
                        <a:t>MSE</a:t>
                      </a:r>
                      <a:endParaRPr lang="en-US" sz="18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dirty="0" smtClean="0">
                          <a:effectLst/>
                        </a:rPr>
                        <a:t>1201.552</a:t>
                      </a:r>
                      <a:endParaRPr lang="en-US" sz="18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dirty="0" smtClean="0">
                          <a:effectLst/>
                        </a:rPr>
                        <a:t>1189.692</a:t>
                      </a:r>
                      <a:endParaRPr lang="en-US" sz="18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r" fontAlgn="b"/>
                      <a:r>
                        <a:rPr lang="en-US" sz="1800" b="0" i="0" u="none" strike="noStrike" dirty="0" smtClean="0">
                          <a:solidFill>
                            <a:srgbClr val="000000"/>
                          </a:solidFill>
                          <a:effectLst/>
                          <a:latin typeface="Calibri" panose="020F0502020204030204" pitchFamily="34" charset="0"/>
                        </a:rPr>
                        <a:t>1193.869</a:t>
                      </a:r>
                      <a:endParaRPr lang="en-US" sz="18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6097973"/>
                  </a:ext>
                </a:extLst>
              </a:tr>
            </a:tbl>
          </a:graphicData>
        </a:graphic>
      </p:graphicFrame>
    </p:spTree>
    <p:extLst>
      <p:ext uri="{BB962C8B-B14F-4D97-AF65-F5344CB8AC3E}">
        <p14:creationId xmlns:p14="http://schemas.microsoft.com/office/powerpoint/2010/main" val="15067210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28600"/>
            <a:ext cx="6400800" cy="523220"/>
          </a:xfrm>
          <a:prstGeom prst="rect">
            <a:avLst/>
          </a:prstGeom>
          <a:solidFill>
            <a:schemeClr val="bg1">
              <a:lumMod val="75000"/>
              <a:alpha val="70000"/>
            </a:schemeClr>
          </a:solidFill>
        </p:spPr>
        <p:txBody>
          <a:bodyPr wrap="square" rtlCol="0">
            <a:spAutoFit/>
          </a:bodyPr>
          <a:lstStyle/>
          <a:p>
            <a:pPr algn="ctr"/>
            <a:r>
              <a:rPr lang="en-US" sz="2800" b="1" dirty="0" smtClean="0"/>
              <a:t>LASSO Conclusions</a:t>
            </a:r>
            <a:endParaRPr lang="en-US" sz="2800" b="1" dirty="0"/>
          </a:p>
        </p:txBody>
      </p:sp>
      <p:sp>
        <p:nvSpPr>
          <p:cNvPr id="7" name="TextBox 6"/>
          <p:cNvSpPr txBox="1"/>
          <p:nvPr/>
        </p:nvSpPr>
        <p:spPr>
          <a:xfrm>
            <a:off x="609600" y="1066800"/>
            <a:ext cx="8001000" cy="4524315"/>
          </a:xfrm>
          <a:prstGeom prst="rect">
            <a:avLst/>
          </a:prstGeom>
          <a:noFill/>
        </p:spPr>
        <p:txBody>
          <a:bodyPr wrap="square" rtlCol="0">
            <a:spAutoFit/>
          </a:bodyPr>
          <a:lstStyle/>
          <a:p>
            <a:r>
              <a:rPr lang="en-US" dirty="0" smtClean="0"/>
              <a:t>Properties of LASSO regression which vary by coding strategy:</a:t>
            </a:r>
          </a:p>
          <a:p>
            <a:pPr marL="285750" indent="-285750">
              <a:buFont typeface="Arial" panose="020B0604020202020204" pitchFamily="34" charset="0"/>
              <a:buChar char="•"/>
            </a:pPr>
            <a:r>
              <a:rPr lang="en-US" dirty="0" smtClean="0"/>
              <a:t>Prediction (model fit)</a:t>
            </a:r>
          </a:p>
          <a:p>
            <a:pPr marL="285750" indent="-285750">
              <a:buFont typeface="Arial" panose="020B0604020202020204" pitchFamily="34" charset="0"/>
              <a:buChar char="•"/>
            </a:pPr>
            <a:r>
              <a:rPr lang="en-US" dirty="0" smtClean="0"/>
              <a:t>Group means and differences between group means</a:t>
            </a:r>
          </a:p>
          <a:p>
            <a:pPr marL="285750" indent="-285750">
              <a:buFont typeface="Arial" panose="020B0604020202020204" pitchFamily="34" charset="0"/>
              <a:buChar char="•"/>
            </a:pPr>
            <a:r>
              <a:rPr lang="en-US" dirty="0" smtClean="0"/>
              <a:t>Variable selection</a:t>
            </a:r>
          </a:p>
          <a:p>
            <a:endParaRPr lang="en-US" dirty="0" smtClean="0"/>
          </a:p>
          <a:p>
            <a:endParaRPr lang="en-US" dirty="0"/>
          </a:p>
          <a:p>
            <a:r>
              <a:rPr lang="en-US" dirty="0" smtClean="0"/>
              <a:t>Additional concerns:</a:t>
            </a:r>
          </a:p>
          <a:p>
            <a:pPr marL="285750" indent="-285750">
              <a:buFont typeface="Arial" panose="020B0604020202020204" pitchFamily="34" charset="0"/>
              <a:buChar char="•"/>
            </a:pPr>
            <a:r>
              <a:rPr lang="en-US" dirty="0" smtClean="0"/>
              <a:t>More complex models with multiple </a:t>
            </a:r>
            <a:r>
              <a:rPr lang="en-US" dirty="0" err="1" smtClean="0"/>
              <a:t>multicategorical</a:t>
            </a:r>
            <a:r>
              <a:rPr lang="en-US" dirty="0" smtClean="0"/>
              <a:t> variables and other continuous variables</a:t>
            </a:r>
          </a:p>
          <a:p>
            <a:pPr marL="742950" lvl="1" indent="-285750">
              <a:buFont typeface="Arial" panose="020B0604020202020204" pitchFamily="34" charset="0"/>
              <a:buChar char="•"/>
            </a:pPr>
            <a:r>
              <a:rPr lang="en-US" dirty="0" smtClean="0"/>
              <a:t>This model was relatively simple, so we could try out many options and choose the model which fits best. </a:t>
            </a:r>
          </a:p>
          <a:p>
            <a:pPr marL="285750" indent="-285750">
              <a:buFont typeface="Arial" panose="020B0604020202020204" pitchFamily="34" charset="0"/>
              <a:buChar char="•"/>
            </a:pPr>
            <a:r>
              <a:rPr lang="en-US" dirty="0" smtClean="0"/>
              <a:t>More coding options are available. Different coding strategies can be used for different variables. Can we expect researchers to try all possible?</a:t>
            </a:r>
          </a:p>
          <a:p>
            <a:endParaRPr lang="en-US" dirty="0"/>
          </a:p>
          <a:p>
            <a:r>
              <a:rPr lang="en-US" dirty="0" smtClean="0"/>
              <a:t>Can’t we just choose the set of variables (like we can in linear regression) and won’t that fix all our problems?</a:t>
            </a:r>
          </a:p>
        </p:txBody>
      </p:sp>
      <p:sp>
        <p:nvSpPr>
          <p:cNvPr id="2" name="Slide Number Placeholder 1"/>
          <p:cNvSpPr>
            <a:spLocks noGrp="1"/>
          </p:cNvSpPr>
          <p:nvPr>
            <p:ph type="sldNum" sz="quarter" idx="12"/>
          </p:nvPr>
        </p:nvSpPr>
        <p:spPr/>
        <p:txBody>
          <a:bodyPr/>
          <a:lstStyle/>
          <a:p>
            <a:fld id="{6F921CF1-355D-4118-B2D7-6B1212D1F208}" type="slidenum">
              <a:rPr lang="en-US" smtClean="0"/>
              <a:t>26</a:t>
            </a:fld>
            <a:endParaRPr lang="en-US"/>
          </a:p>
        </p:txBody>
      </p:sp>
    </p:spTree>
    <p:extLst>
      <p:ext uri="{BB962C8B-B14F-4D97-AF65-F5344CB8AC3E}">
        <p14:creationId xmlns:p14="http://schemas.microsoft.com/office/powerpoint/2010/main" val="36639257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28600"/>
            <a:ext cx="6400800" cy="523220"/>
          </a:xfrm>
          <a:prstGeom prst="rect">
            <a:avLst/>
          </a:prstGeom>
          <a:solidFill>
            <a:schemeClr val="bg1">
              <a:lumMod val="75000"/>
              <a:alpha val="70000"/>
            </a:schemeClr>
          </a:solidFill>
        </p:spPr>
        <p:txBody>
          <a:bodyPr wrap="square" rtlCol="0">
            <a:spAutoFit/>
          </a:bodyPr>
          <a:lstStyle/>
          <a:p>
            <a:pPr algn="ctr"/>
            <a:r>
              <a:rPr lang="en-US" sz="2800" b="1" dirty="0" smtClean="0"/>
              <a:t>Group LASSO Regression</a:t>
            </a:r>
            <a:endParaRPr lang="en-US" sz="2800" b="1" dirty="0"/>
          </a:p>
        </p:txBody>
      </p:sp>
      <mc:AlternateContent xmlns:mc="http://schemas.openxmlformats.org/markup-compatibility/2006" xmlns:a14="http://schemas.microsoft.com/office/drawing/2010/main">
        <mc:Choice Requires="a14">
          <p:sp>
            <p:nvSpPr>
              <p:cNvPr id="7" name="TextBox 6"/>
              <p:cNvSpPr txBox="1"/>
              <p:nvPr/>
            </p:nvSpPr>
            <p:spPr>
              <a:xfrm>
                <a:off x="571500" y="884429"/>
                <a:ext cx="8001000" cy="2585323"/>
              </a:xfrm>
              <a:prstGeom prst="rect">
                <a:avLst/>
              </a:prstGeom>
              <a:noFill/>
            </p:spPr>
            <p:txBody>
              <a:bodyPr wrap="square" rtlCol="0">
                <a:spAutoFit/>
              </a:bodyPr>
              <a:lstStyle/>
              <a:p>
                <a:r>
                  <a:rPr lang="en-US" dirty="0" smtClean="0"/>
                  <a:t>Sergey </a:t>
                </a:r>
                <a:r>
                  <a:rPr lang="en-US" dirty="0" err="1" smtClean="0"/>
                  <a:t>Bakin</a:t>
                </a:r>
                <a:r>
                  <a:rPr lang="en-US" dirty="0" smtClean="0"/>
                  <a:t> (1999) in his Dissertation proposed what is now termed the “Group LASSO” (Yuan &amp; Lin, 2006)</a:t>
                </a:r>
              </a:p>
              <a:p>
                <a:endParaRPr lang="en-US" dirty="0"/>
              </a:p>
              <a:p>
                <a:r>
                  <a:rPr lang="en-US" dirty="0" smtClean="0"/>
                  <a:t>The group LASSO is a generalization of the LASSO where sets of variables can be penalized together. </a:t>
                </a:r>
                <a:r>
                  <a:rPr lang="en-US" dirty="0"/>
                  <a:t>In </a:t>
                </a:r>
                <a:r>
                  <a:rPr lang="en-US" b="1" dirty="0" smtClean="0"/>
                  <a:t>Group LASSO</a:t>
                </a:r>
                <a:r>
                  <a:rPr lang="en-US" dirty="0" smtClean="0"/>
                  <a:t> </a:t>
                </a:r>
                <a:r>
                  <a:rPr lang="en-US" dirty="0"/>
                  <a:t>regression we select the set of </a:t>
                </a:r>
                <a14:m>
                  <m:oMath xmlns:m="http://schemas.openxmlformats.org/officeDocument/2006/math">
                    <m:r>
                      <a:rPr lang="en-US" i="1">
                        <a:latin typeface="Cambria Math" panose="02040503050406030204" pitchFamily="18" charset="0"/>
                      </a:rPr>
                      <m:t>𝛽</m:t>
                    </m:r>
                    <m:r>
                      <a:rPr lang="en-US" i="1">
                        <a:latin typeface="Cambria Math" panose="02040503050406030204" pitchFamily="18" charset="0"/>
                      </a:rPr>
                      <m:t>𝑠</m:t>
                    </m:r>
                    <m:r>
                      <a:rPr lang="en-US" i="1">
                        <a:latin typeface="Cambria Math" panose="02040503050406030204" pitchFamily="18" charset="0"/>
                      </a:rPr>
                      <m:t> </m:t>
                    </m:r>
                  </m:oMath>
                </a14:m>
                <a:r>
                  <a:rPr lang="en-US" dirty="0"/>
                  <a:t>that minimize the Residual Sum of Squares (RSS) </a:t>
                </a:r>
                <a:r>
                  <a:rPr lang="en-US" b="1" dirty="0"/>
                  <a:t>plus a penalty term</a:t>
                </a:r>
              </a:p>
              <a:p>
                <a:endParaRPr lang="en-US" b="0" dirty="0" smtClean="0"/>
              </a:p>
              <a:p>
                <a:endParaRPr lang="en-US" dirty="0" smtClean="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71500" y="884429"/>
                <a:ext cx="8001000" cy="2585323"/>
              </a:xfrm>
              <a:prstGeom prst="rect">
                <a:avLst/>
              </a:prstGeom>
              <a:blipFill>
                <a:blip r:embed="rId2"/>
                <a:stretch>
                  <a:fillRect l="-686" t="-1179" r="-114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a:xfrm>
            <a:off x="6833151" y="6509440"/>
            <a:ext cx="2133600" cy="365125"/>
          </a:xfrm>
        </p:spPr>
        <p:txBody>
          <a:bodyPr/>
          <a:lstStyle/>
          <a:p>
            <a:fld id="{6F921CF1-355D-4118-B2D7-6B1212D1F208}" type="slidenum">
              <a:rPr lang="en-US" smtClean="0"/>
              <a:t>27</a:t>
            </a:fld>
            <a:endParaRPr lang="en-US"/>
          </a:p>
        </p:txBody>
      </p:sp>
      <mc:AlternateContent xmlns:mc="http://schemas.openxmlformats.org/markup-compatibility/2006" xmlns:a14="http://schemas.microsoft.com/office/drawing/2010/main">
        <mc:Choice Requires="a14">
          <p:sp>
            <p:nvSpPr>
              <p:cNvPr id="3" name="TextBox 2"/>
              <p:cNvSpPr txBox="1"/>
              <p:nvPr/>
            </p:nvSpPr>
            <p:spPr>
              <a:xfrm>
                <a:off x="495300" y="3946044"/>
                <a:ext cx="8077200" cy="2759538"/>
              </a:xfrm>
              <a:prstGeom prst="rect">
                <a:avLst/>
              </a:prstGeom>
              <a:noFill/>
            </p:spPr>
            <p:txBody>
              <a:bodyPr wrap="square" rtlCol="0">
                <a:spAutoFit/>
              </a:bodyPr>
              <a:lstStyle/>
              <a:p>
                <a:r>
                  <a:rPr lang="en-US" dirty="0" smtClean="0"/>
                  <a:t>Notation: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smtClean="0"/>
                  <a:t> outcome observation for person </a:t>
                </a:r>
                <a:r>
                  <a:rPr lang="en-US" i="1" dirty="0" err="1" smtClean="0"/>
                  <a:t>i</a:t>
                </a:r>
                <a:endParaRPr lang="en-US" i="1" dirty="0" smtClean="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𝑘𝑖</m:t>
                        </m:r>
                      </m:sub>
                    </m:sSub>
                    <m:r>
                      <a:rPr lang="en-US" b="0" i="1" smtClean="0">
                        <a:latin typeface="Cambria Math" panose="02040503050406030204" pitchFamily="18" charset="0"/>
                      </a:rPr>
                      <m:t>=</m:t>
                    </m:r>
                  </m:oMath>
                </a14:m>
                <a:r>
                  <a:rPr lang="en-US" dirty="0" smtClean="0"/>
                  <a:t> vector of predictor observation on variables in set </a:t>
                </a:r>
                <a:r>
                  <a:rPr lang="en-US" i="1" dirty="0" smtClean="0"/>
                  <a:t>k</a:t>
                </a:r>
                <a:r>
                  <a:rPr lang="en-US" dirty="0" smtClean="0"/>
                  <a:t> for person </a:t>
                </a:r>
                <a:r>
                  <a:rPr lang="en-US" i="1" dirty="0" err="1" smtClean="0"/>
                  <a:t>i</a:t>
                </a:r>
                <a:endParaRPr lang="en-US" dirty="0" smtClean="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𝑘</m:t>
                        </m:r>
                      </m:sub>
                    </m:sSub>
                    <m:r>
                      <a:rPr lang="en-US" b="0" i="1" smtClean="0">
                        <a:latin typeface="Cambria Math" panose="02040503050406030204" pitchFamily="18" charset="0"/>
                      </a:rPr>
                      <m:t>= </m:t>
                    </m:r>
                  </m:oMath>
                </a14:m>
                <a:r>
                  <a:rPr lang="en-US" b="1" dirty="0" smtClean="0"/>
                  <a:t>vector</a:t>
                </a:r>
                <a:r>
                  <a:rPr lang="en-US" dirty="0" smtClean="0"/>
                  <a:t> of regression coefficients (intercept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oMath>
                </a14:m>
                <a:r>
                  <a:rPr lang="en-US" dirty="0" smtClean="0"/>
                  <a:t>)</a:t>
                </a:r>
              </a:p>
              <a:p>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m:t>
                    </m:r>
                  </m:oMath>
                </a14:m>
                <a:r>
                  <a:rPr lang="en-US" dirty="0" smtClean="0"/>
                  <a:t>number of observations</a:t>
                </a:r>
              </a:p>
              <a:p>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 </m:t>
                    </m:r>
                  </m:oMath>
                </a14:m>
                <a:r>
                  <a:rPr lang="en-US" dirty="0" smtClean="0"/>
                  <a:t>number of sets of predictors (e.g., number of categorical variables)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r>
                      <a:rPr lang="en-US" b="0" i="1" smtClean="0">
                        <a:latin typeface="Cambria Math" panose="02040503050406030204" pitchFamily="18" charset="0"/>
                      </a:rPr>
                      <m:t>= </m:t>
                    </m:r>
                  </m:oMath>
                </a14:m>
                <a:r>
                  <a:rPr lang="en-US" dirty="0" smtClean="0"/>
                  <a:t>number of variables in set </a:t>
                </a:r>
                <a:r>
                  <a:rPr lang="en-US" i="1" dirty="0" smtClean="0"/>
                  <a:t>k</a:t>
                </a:r>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e>
                              </m:d>
                            </m:e>
                          </m:d>
                        </m:e>
                        <m: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𝑘</m:t>
                              </m:r>
                            </m:sub>
                          </m:sSub>
                          <m:r>
                            <a:rPr lang="en-US" b="1" i="1">
                              <a:latin typeface="Cambria Math" panose="02040503050406030204" pitchFamily="18" charset="0"/>
                            </a:rPr>
                            <m:t>𝑰</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𝛽</m:t>
                                  </m:r>
                                </m:e>
                                <m:sub>
                                  <m:r>
                                    <a:rPr lang="en-US" b="0" i="1" smtClean="0">
                                      <a:latin typeface="Cambria Math" panose="02040503050406030204" pitchFamily="18" charset="0"/>
                                    </a:rPr>
                                    <m:t>𝑘</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1" i="1" smtClean="0">
                                          <a:latin typeface="Cambria Math" panose="02040503050406030204" pitchFamily="18" charset="0"/>
                                        </a:rPr>
                                        <m:t>𝑰</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𝑘</m:t>
                                  </m:r>
                                </m:sub>
                              </m:sSub>
                            </m:e>
                          </m:d>
                        </m:e>
                        <m:sup>
                          <m:r>
                            <a:rPr lang="en-US" b="0" i="1" smtClean="0">
                              <a:latin typeface="Cambria Math" panose="02040503050406030204" pitchFamily="18" charset="0"/>
                            </a:rPr>
                            <m:t>1/2</m:t>
                          </m:r>
                        </m:sup>
                      </m:sSup>
                    </m:oMath>
                  </m:oMathPara>
                </a14:m>
                <a:endParaRPr lang="en-US" dirty="0" smtClean="0"/>
              </a:p>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oMath>
                </a14:m>
                <a:r>
                  <a:rPr lang="en-US" b="1" dirty="0" smtClean="0"/>
                  <a:t> </a:t>
                </a:r>
                <a:r>
                  <a:rPr lang="en-US" dirty="0" smtClean="0"/>
                  <a:t>Identity matrix</a:t>
                </a:r>
                <a:r>
                  <a:rPr lang="en-US" b="1" dirty="0" smtClean="0"/>
                  <a:t> </a:t>
                </a:r>
                <a:endParaRPr lang="en-US" b="1" dirty="0"/>
              </a:p>
            </p:txBody>
          </p:sp>
        </mc:Choice>
        <mc:Fallback xmlns="">
          <p:sp>
            <p:nvSpPr>
              <p:cNvPr id="3" name="TextBox 2"/>
              <p:cNvSpPr txBox="1">
                <a:spLocks noRot="1" noChangeAspect="1" noMove="1" noResize="1" noEditPoints="1" noAdjustHandles="1" noChangeArrowheads="1" noChangeShapeType="1" noTextEdit="1"/>
              </p:cNvSpPr>
              <p:nvPr/>
            </p:nvSpPr>
            <p:spPr>
              <a:xfrm>
                <a:off x="495300" y="3946044"/>
                <a:ext cx="8077200" cy="2759538"/>
              </a:xfrm>
              <a:prstGeom prst="rect">
                <a:avLst/>
              </a:prstGeom>
              <a:blipFill>
                <a:blip r:embed="rId3"/>
                <a:stretch>
                  <a:fillRect l="-604" t="-1104" b="-26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568470" y="2909627"/>
                <a:ext cx="5138523" cy="1074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 </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=1</m:t>
                                          </m:r>
                                        </m:sub>
                                        <m:sup>
                                          <m:r>
                                            <a:rPr lang="en-US" b="0" i="1" smtClean="0">
                                              <a:latin typeface="Cambria Math" panose="02040503050406030204" pitchFamily="18" charset="0"/>
                                            </a:rPr>
                                            <m:t>𝐾</m:t>
                                          </m:r>
                                        </m:sup>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𝑘𝑖</m:t>
                                              </m:r>
                                            </m:sub>
                                          </m:sSub>
                                        </m:e>
                                      </m:nary>
                                    </m:e>
                                  </m:d>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𝜆</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=1</m:t>
                                  </m:r>
                                </m:sub>
                                <m:sup>
                                  <m:r>
                                    <a:rPr lang="en-US" b="0" i="1" smtClean="0">
                                      <a:latin typeface="Cambria Math" panose="02040503050406030204" pitchFamily="18" charset="0"/>
                                    </a:rPr>
                                    <m:t>𝐾</m:t>
                                  </m:r>
                                </m:sup>
                                <m:e>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e>
                                  </m:ra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𝑘</m:t>
                                                  </m:r>
                                                </m:sub>
                                              </m:sSub>
                                            </m:e>
                                          </m:d>
                                        </m:e>
                                      </m:d>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r>
                                        <a:rPr lang="en-US" b="1" i="1" smtClean="0">
                                          <a:latin typeface="Cambria Math" panose="02040503050406030204" pitchFamily="18" charset="0"/>
                                        </a:rPr>
                                        <m:t>𝑰</m:t>
                                      </m:r>
                                    </m:sub>
                                  </m:sSub>
                                </m:e>
                              </m:nary>
                            </m:e>
                          </m:nary>
                        </m:e>
                        <m:sub/>
                      </m:sSub>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2568470" y="2909627"/>
                <a:ext cx="5138523" cy="107484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514277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28600"/>
            <a:ext cx="6400800" cy="523220"/>
          </a:xfrm>
          <a:prstGeom prst="rect">
            <a:avLst/>
          </a:prstGeom>
          <a:solidFill>
            <a:schemeClr val="bg1">
              <a:lumMod val="75000"/>
              <a:alpha val="70000"/>
            </a:schemeClr>
          </a:solidFill>
        </p:spPr>
        <p:txBody>
          <a:bodyPr wrap="square" rtlCol="0">
            <a:spAutoFit/>
          </a:bodyPr>
          <a:lstStyle/>
          <a:p>
            <a:pPr algn="ctr"/>
            <a:r>
              <a:rPr lang="en-US" sz="2800" b="1" dirty="0" smtClean="0"/>
              <a:t>Group LASSO Regression</a:t>
            </a:r>
            <a:endParaRPr lang="en-US" sz="2800" b="1" dirty="0"/>
          </a:p>
        </p:txBody>
      </p:sp>
      <p:sp>
        <p:nvSpPr>
          <p:cNvPr id="2" name="Slide Number Placeholder 1"/>
          <p:cNvSpPr>
            <a:spLocks noGrp="1"/>
          </p:cNvSpPr>
          <p:nvPr>
            <p:ph type="sldNum" sz="quarter" idx="12"/>
          </p:nvPr>
        </p:nvSpPr>
        <p:spPr>
          <a:xfrm>
            <a:off x="6833151" y="6509440"/>
            <a:ext cx="2133600" cy="365125"/>
          </a:xfrm>
        </p:spPr>
        <p:txBody>
          <a:bodyPr/>
          <a:lstStyle/>
          <a:p>
            <a:fld id="{6F921CF1-355D-4118-B2D7-6B1212D1F208}" type="slidenum">
              <a:rPr lang="en-US" smtClean="0"/>
              <a:t>28</a:t>
            </a:fld>
            <a:endParaRPr lang="en-US"/>
          </a:p>
        </p:txBody>
      </p:sp>
      <p:pic>
        <p:nvPicPr>
          <p:cNvPr id="6" name="Picture 5"/>
          <p:cNvPicPr>
            <a:picLocks noChangeAspect="1"/>
          </p:cNvPicPr>
          <p:nvPr/>
        </p:nvPicPr>
        <p:blipFill rotWithShape="1">
          <a:blip r:embed="rId2"/>
          <a:srcRect b="16144"/>
          <a:stretch/>
        </p:blipFill>
        <p:spPr>
          <a:xfrm>
            <a:off x="4279389" y="847308"/>
            <a:ext cx="4864611" cy="5548208"/>
          </a:xfrm>
          <a:prstGeom prst="rect">
            <a:avLst/>
          </a:prstGeom>
        </p:spPr>
      </p:pic>
      <p:sp>
        <p:nvSpPr>
          <p:cNvPr id="8" name="TextBox 7"/>
          <p:cNvSpPr txBox="1"/>
          <p:nvPr/>
        </p:nvSpPr>
        <p:spPr>
          <a:xfrm>
            <a:off x="4419600" y="6413952"/>
            <a:ext cx="2895600" cy="369332"/>
          </a:xfrm>
          <a:prstGeom prst="rect">
            <a:avLst/>
          </a:prstGeom>
          <a:noFill/>
        </p:spPr>
        <p:txBody>
          <a:bodyPr wrap="square" rtlCol="0">
            <a:spAutoFit/>
          </a:bodyPr>
          <a:lstStyle/>
          <a:p>
            <a:r>
              <a:rPr lang="en-US" dirty="0" smtClean="0"/>
              <a:t>Yuan &amp; Lin (2006)</a:t>
            </a:r>
            <a:endParaRPr lang="en-US" dirty="0"/>
          </a:p>
        </p:txBody>
      </p:sp>
      <mc:AlternateContent xmlns:mc="http://schemas.openxmlformats.org/markup-compatibility/2006" xmlns:a14="http://schemas.microsoft.com/office/drawing/2010/main">
        <mc:Choice Requires="a14">
          <p:sp>
            <p:nvSpPr>
              <p:cNvPr id="10" name="Rectangle 9"/>
              <p:cNvSpPr/>
              <p:nvPr/>
            </p:nvSpPr>
            <p:spPr>
              <a:xfrm>
                <a:off x="228600" y="929509"/>
                <a:ext cx="4309770" cy="9110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500" b="0" i="1" smtClean="0">
                              <a:latin typeface="Cambria Math" panose="02040503050406030204" pitchFamily="18" charset="0"/>
                            </a:rPr>
                          </m:ctrlPr>
                        </m:sSubPr>
                        <m:e>
                          <m:nary>
                            <m:naryPr>
                              <m:chr m:val="∑"/>
                              <m:ctrlPr>
                                <a:rPr lang="en-US" sz="1500" i="1" smtClean="0">
                                  <a:latin typeface="Cambria Math" panose="02040503050406030204" pitchFamily="18" charset="0"/>
                                </a:rPr>
                              </m:ctrlPr>
                            </m:naryPr>
                            <m:sub>
                              <m:r>
                                <m:rPr>
                                  <m:brk m:alnAt="23"/>
                                </m:rPr>
                                <a:rPr lang="en-US" sz="1500" i="1">
                                  <a:latin typeface="Cambria Math" panose="02040503050406030204" pitchFamily="18" charset="0"/>
                                </a:rPr>
                                <m:t>𝑖</m:t>
                              </m:r>
                              <m:r>
                                <a:rPr lang="en-US" sz="1500" i="1">
                                  <a:latin typeface="Cambria Math" panose="02040503050406030204" pitchFamily="18" charset="0"/>
                                </a:rPr>
                                <m:t>=1</m:t>
                              </m:r>
                            </m:sub>
                            <m:sup>
                              <m:r>
                                <a:rPr lang="en-US" sz="1500" i="1">
                                  <a:latin typeface="Cambria Math" panose="02040503050406030204" pitchFamily="18" charset="0"/>
                                </a:rPr>
                                <m:t>𝑛</m:t>
                              </m:r>
                            </m:sup>
                            <m:e>
                              <m:sSup>
                                <m:sSupPr>
                                  <m:ctrlPr>
                                    <a:rPr lang="en-US" sz="1500" i="1">
                                      <a:latin typeface="Cambria Math" panose="02040503050406030204" pitchFamily="18" charset="0"/>
                                    </a:rPr>
                                  </m:ctrlPr>
                                </m:sSupPr>
                                <m:e>
                                  <m:d>
                                    <m:dPr>
                                      <m:ctrlPr>
                                        <a:rPr lang="en-US" sz="1500" i="1">
                                          <a:latin typeface="Cambria Math" panose="02040503050406030204" pitchFamily="18" charset="0"/>
                                        </a:rPr>
                                      </m:ctrlPr>
                                    </m:dPr>
                                    <m:e>
                                      <m:sSub>
                                        <m:sSubPr>
                                          <m:ctrlPr>
                                            <a:rPr lang="en-US" sz="1500" i="1">
                                              <a:latin typeface="Cambria Math" panose="02040503050406030204" pitchFamily="18" charset="0"/>
                                            </a:rPr>
                                          </m:ctrlPr>
                                        </m:sSubPr>
                                        <m:e>
                                          <m:r>
                                            <a:rPr lang="en-US" sz="1500" i="1">
                                              <a:latin typeface="Cambria Math" panose="02040503050406030204" pitchFamily="18" charset="0"/>
                                            </a:rPr>
                                            <m:t>𝑦</m:t>
                                          </m:r>
                                        </m:e>
                                        <m:sub>
                                          <m:r>
                                            <a:rPr lang="en-US" sz="1500" i="1">
                                              <a:latin typeface="Cambria Math" panose="02040503050406030204" pitchFamily="18" charset="0"/>
                                            </a:rPr>
                                            <m:t>𝑖</m:t>
                                          </m:r>
                                        </m:sub>
                                      </m:sSub>
                                      <m:r>
                                        <a:rPr lang="en-US" sz="1500" i="1">
                                          <a:latin typeface="Cambria Math" panose="02040503050406030204" pitchFamily="18" charset="0"/>
                                        </a:rPr>
                                        <m:t>−</m:t>
                                      </m:r>
                                      <m:sSub>
                                        <m:sSubPr>
                                          <m:ctrlPr>
                                            <a:rPr lang="en-US" sz="1500" i="1">
                                              <a:latin typeface="Cambria Math" panose="02040503050406030204" pitchFamily="18" charset="0"/>
                                            </a:rPr>
                                          </m:ctrlPr>
                                        </m:sSubPr>
                                        <m:e>
                                          <m:r>
                                            <a:rPr lang="en-US" sz="1500" i="1">
                                              <a:latin typeface="Cambria Math" panose="02040503050406030204" pitchFamily="18" charset="0"/>
                                            </a:rPr>
                                            <m:t>𝛽</m:t>
                                          </m:r>
                                        </m:e>
                                        <m:sub>
                                          <m:r>
                                            <a:rPr lang="en-US" sz="1500" i="1">
                                              <a:latin typeface="Cambria Math" panose="02040503050406030204" pitchFamily="18" charset="0"/>
                                            </a:rPr>
                                            <m:t>0</m:t>
                                          </m:r>
                                        </m:sub>
                                      </m:sSub>
                                      <m:r>
                                        <a:rPr lang="en-US" sz="1500" i="1">
                                          <a:latin typeface="Cambria Math" panose="02040503050406030204" pitchFamily="18" charset="0"/>
                                        </a:rPr>
                                        <m:t>− </m:t>
                                      </m:r>
                                      <m:nary>
                                        <m:naryPr>
                                          <m:chr m:val="∑"/>
                                          <m:ctrlPr>
                                            <a:rPr lang="en-US" sz="1500" i="1">
                                              <a:latin typeface="Cambria Math" panose="02040503050406030204" pitchFamily="18" charset="0"/>
                                            </a:rPr>
                                          </m:ctrlPr>
                                        </m:naryPr>
                                        <m:sub>
                                          <m:r>
                                            <a:rPr lang="en-US" sz="1500" b="0" i="1" smtClean="0">
                                              <a:latin typeface="Cambria Math" panose="02040503050406030204" pitchFamily="18" charset="0"/>
                                            </a:rPr>
                                            <m:t>𝑘</m:t>
                                          </m:r>
                                          <m:r>
                                            <a:rPr lang="en-US" sz="1500" i="1">
                                              <a:latin typeface="Cambria Math" panose="02040503050406030204" pitchFamily="18" charset="0"/>
                                            </a:rPr>
                                            <m:t>=1</m:t>
                                          </m:r>
                                        </m:sub>
                                        <m:sup>
                                          <m:r>
                                            <a:rPr lang="en-US" sz="1500" b="0" i="1" smtClean="0">
                                              <a:latin typeface="Cambria Math" panose="02040503050406030204" pitchFamily="18" charset="0"/>
                                            </a:rPr>
                                            <m:t>𝐾</m:t>
                                          </m:r>
                                        </m:sup>
                                        <m:e>
                                          <m:sSub>
                                            <m:sSubPr>
                                              <m:ctrlPr>
                                                <a:rPr lang="en-US" sz="1500" i="1">
                                                  <a:latin typeface="Cambria Math" panose="02040503050406030204" pitchFamily="18" charset="0"/>
                                                </a:rPr>
                                              </m:ctrlPr>
                                            </m:sSubPr>
                                            <m:e>
                                              <m:r>
                                                <a:rPr lang="en-US" sz="1500" i="1">
                                                  <a:latin typeface="Cambria Math" panose="02040503050406030204" pitchFamily="18" charset="0"/>
                                                </a:rPr>
                                                <m:t>𝛽</m:t>
                                              </m:r>
                                            </m:e>
                                            <m:sub>
                                              <m:r>
                                                <a:rPr lang="en-US" sz="1500" b="0" i="1" smtClean="0">
                                                  <a:latin typeface="Cambria Math" panose="02040503050406030204" pitchFamily="18" charset="0"/>
                                                </a:rPr>
                                                <m:t>𝑘</m:t>
                                              </m:r>
                                            </m:sub>
                                          </m:sSub>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𝑋</m:t>
                                              </m:r>
                                            </m:e>
                                            <m:sub>
                                              <m:r>
                                                <a:rPr lang="en-US" sz="1500" b="0" i="1" smtClean="0">
                                                  <a:latin typeface="Cambria Math" panose="02040503050406030204" pitchFamily="18" charset="0"/>
                                                </a:rPr>
                                                <m:t>𝑘𝑖</m:t>
                                              </m:r>
                                            </m:sub>
                                          </m:sSub>
                                        </m:e>
                                      </m:nary>
                                    </m:e>
                                  </m:d>
                                </m:e>
                                <m:sup>
                                  <m:r>
                                    <a:rPr lang="en-US" sz="1500" i="1">
                                      <a:latin typeface="Cambria Math" panose="02040503050406030204" pitchFamily="18" charset="0"/>
                                    </a:rPr>
                                    <m:t>2</m:t>
                                  </m:r>
                                </m:sup>
                              </m:sSup>
                              <m:r>
                                <a:rPr lang="en-US" sz="1500" i="1">
                                  <a:latin typeface="Cambria Math" panose="02040503050406030204" pitchFamily="18" charset="0"/>
                                </a:rPr>
                                <m:t>+</m:t>
                              </m:r>
                              <m:r>
                                <a:rPr lang="en-US" sz="1500" i="1">
                                  <a:latin typeface="Cambria Math" panose="02040503050406030204" pitchFamily="18" charset="0"/>
                                </a:rPr>
                                <m:t>𝜆</m:t>
                              </m:r>
                              <m:nary>
                                <m:naryPr>
                                  <m:chr m:val="∑"/>
                                  <m:ctrlPr>
                                    <a:rPr lang="en-US" sz="1500" i="1">
                                      <a:latin typeface="Cambria Math" panose="02040503050406030204" pitchFamily="18" charset="0"/>
                                    </a:rPr>
                                  </m:ctrlPr>
                                </m:naryPr>
                                <m:sub>
                                  <m:r>
                                    <a:rPr lang="en-US" sz="1500" b="0" i="1" smtClean="0">
                                      <a:latin typeface="Cambria Math" panose="02040503050406030204" pitchFamily="18" charset="0"/>
                                    </a:rPr>
                                    <m:t>𝑘</m:t>
                                  </m:r>
                                  <m:r>
                                    <a:rPr lang="en-US" sz="1500" i="1">
                                      <a:latin typeface="Cambria Math" panose="02040503050406030204" pitchFamily="18" charset="0"/>
                                    </a:rPr>
                                    <m:t>=1</m:t>
                                  </m:r>
                                </m:sub>
                                <m:sup>
                                  <m:r>
                                    <a:rPr lang="en-US" sz="1500" b="0" i="1" smtClean="0">
                                      <a:latin typeface="Cambria Math" panose="02040503050406030204" pitchFamily="18" charset="0"/>
                                    </a:rPr>
                                    <m:t>𝐾</m:t>
                                  </m:r>
                                </m:sup>
                                <m:e>
                                  <m:rad>
                                    <m:radPr>
                                      <m:degHide m:val="on"/>
                                      <m:ctrlPr>
                                        <a:rPr lang="en-US" sz="1500" b="0" i="1" smtClean="0">
                                          <a:latin typeface="Cambria Math" panose="02040503050406030204" pitchFamily="18" charset="0"/>
                                        </a:rPr>
                                      </m:ctrlPr>
                                    </m:radPr>
                                    <m:deg/>
                                    <m:e>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𝑝</m:t>
                                          </m:r>
                                        </m:e>
                                        <m:sub>
                                          <m:r>
                                            <a:rPr lang="en-US" sz="1500" b="0" i="1" smtClean="0">
                                              <a:latin typeface="Cambria Math" panose="02040503050406030204" pitchFamily="18" charset="0"/>
                                            </a:rPr>
                                            <m:t>𝑘</m:t>
                                          </m:r>
                                        </m:sub>
                                      </m:sSub>
                                    </m:e>
                                  </m:rad>
                                  <m:sSub>
                                    <m:sSubPr>
                                      <m:ctrlPr>
                                        <a:rPr lang="en-US" sz="1500" b="0" i="1" smtClean="0">
                                          <a:latin typeface="Cambria Math" panose="02040503050406030204" pitchFamily="18" charset="0"/>
                                        </a:rPr>
                                      </m:ctrlPr>
                                    </m:sSubPr>
                                    <m:e>
                                      <m:d>
                                        <m:dPr>
                                          <m:begChr m:val="|"/>
                                          <m:endChr m:val="|"/>
                                          <m:ctrlPr>
                                            <a:rPr lang="en-US" sz="1500" b="0" i="1" smtClean="0">
                                              <a:latin typeface="Cambria Math" panose="02040503050406030204" pitchFamily="18" charset="0"/>
                                            </a:rPr>
                                          </m:ctrlPr>
                                        </m:dPr>
                                        <m:e>
                                          <m:d>
                                            <m:dPr>
                                              <m:begChr m:val="|"/>
                                              <m:endChr m:val="|"/>
                                              <m:ctrlPr>
                                                <a:rPr lang="en-US" sz="1500" b="0" i="1" smtClean="0">
                                                  <a:latin typeface="Cambria Math" panose="02040503050406030204" pitchFamily="18" charset="0"/>
                                                </a:rPr>
                                              </m:ctrlPr>
                                            </m:dPr>
                                            <m:e>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𝛽</m:t>
                                                  </m:r>
                                                </m:e>
                                                <m:sub>
                                                  <m:r>
                                                    <a:rPr lang="en-US" sz="1500" b="0" i="1" smtClean="0">
                                                      <a:latin typeface="Cambria Math" panose="02040503050406030204" pitchFamily="18" charset="0"/>
                                                    </a:rPr>
                                                    <m:t>𝑘</m:t>
                                                  </m:r>
                                                </m:sub>
                                              </m:sSub>
                                            </m:e>
                                          </m:d>
                                        </m:e>
                                      </m:d>
                                    </m:e>
                                    <m:sub>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𝑝</m:t>
                                          </m:r>
                                        </m:e>
                                        <m:sub>
                                          <m:r>
                                            <a:rPr lang="en-US" sz="1500" b="0" i="1" smtClean="0">
                                              <a:latin typeface="Cambria Math" panose="02040503050406030204" pitchFamily="18" charset="0"/>
                                            </a:rPr>
                                            <m:t>𝑘</m:t>
                                          </m:r>
                                        </m:sub>
                                      </m:sSub>
                                      <m:r>
                                        <a:rPr lang="en-US" sz="1500" b="1" i="1" smtClean="0">
                                          <a:latin typeface="Cambria Math" panose="02040503050406030204" pitchFamily="18" charset="0"/>
                                        </a:rPr>
                                        <m:t>𝑰</m:t>
                                      </m:r>
                                    </m:sub>
                                  </m:sSub>
                                </m:e>
                              </m:nary>
                            </m:e>
                          </m:nary>
                        </m:e>
                        <m:sub/>
                      </m:sSub>
                    </m:oMath>
                  </m:oMathPara>
                </a14:m>
                <a:endParaRPr lang="en-US" sz="1500" dirty="0"/>
              </a:p>
            </p:txBody>
          </p:sp>
        </mc:Choice>
        <mc:Fallback xmlns="">
          <p:sp>
            <p:nvSpPr>
              <p:cNvPr id="10" name="Rectangle 9"/>
              <p:cNvSpPr>
                <a:spLocks noRot="1" noChangeAspect="1" noMove="1" noResize="1" noEditPoints="1" noAdjustHandles="1" noChangeArrowheads="1" noChangeShapeType="1" noTextEdit="1"/>
              </p:cNvSpPr>
              <p:nvPr/>
            </p:nvSpPr>
            <p:spPr>
              <a:xfrm>
                <a:off x="228600" y="929509"/>
                <a:ext cx="4309770" cy="911083"/>
              </a:xfrm>
              <a:prstGeom prst="rect">
                <a:avLst/>
              </a:prstGeom>
              <a:blipFill>
                <a:blip r:embed="rId3"/>
                <a:stretch>
                  <a:fillRect/>
                </a:stretch>
              </a:blipFill>
            </p:spPr>
            <p:txBody>
              <a:bodyPr/>
              <a:lstStyle/>
              <a:p>
                <a:r>
                  <a:rPr lang="en-US">
                    <a:noFill/>
                  </a:rPr>
                  <a:t> </a:t>
                </a:r>
              </a:p>
            </p:txBody>
          </p:sp>
        </mc:Fallback>
      </mc:AlternateContent>
      <p:sp>
        <p:nvSpPr>
          <p:cNvPr id="11" name="TextBox 10"/>
          <p:cNvSpPr txBox="1"/>
          <p:nvPr/>
        </p:nvSpPr>
        <p:spPr>
          <a:xfrm>
            <a:off x="304800" y="2018281"/>
            <a:ext cx="3657600" cy="3139321"/>
          </a:xfrm>
          <a:prstGeom prst="rect">
            <a:avLst/>
          </a:prstGeom>
          <a:noFill/>
        </p:spPr>
        <p:txBody>
          <a:bodyPr wrap="square" rtlCol="0">
            <a:spAutoFit/>
          </a:bodyPr>
          <a:lstStyle/>
          <a:p>
            <a:r>
              <a:rPr lang="en-US" dirty="0" smtClean="0"/>
              <a:t>Penalizes using an l2 norm for variables in the same “set”</a:t>
            </a:r>
          </a:p>
          <a:p>
            <a:endParaRPr lang="en-US" dirty="0"/>
          </a:p>
          <a:p>
            <a:r>
              <a:rPr lang="en-US" dirty="0" smtClean="0"/>
              <a:t>Penalizes using an l1 norm for different sets</a:t>
            </a:r>
          </a:p>
          <a:p>
            <a:endParaRPr lang="en-US" dirty="0"/>
          </a:p>
          <a:p>
            <a:r>
              <a:rPr lang="en-US" dirty="0" smtClean="0"/>
              <a:t>If all variables are their own set, simplifies to lasso </a:t>
            </a:r>
            <a:r>
              <a:rPr lang="en-US" dirty="0" smtClean="0"/>
              <a:t>regression</a:t>
            </a:r>
          </a:p>
          <a:p>
            <a:endParaRPr lang="en-US" dirty="0"/>
          </a:p>
          <a:p>
            <a:r>
              <a:rPr lang="en-US" dirty="0" smtClean="0"/>
              <a:t>If only one set, simplifies to a ridge regression</a:t>
            </a:r>
            <a:endParaRPr lang="en-US" dirty="0"/>
          </a:p>
        </p:txBody>
      </p:sp>
    </p:spTree>
    <p:extLst>
      <p:ext uri="{BB962C8B-B14F-4D97-AF65-F5344CB8AC3E}">
        <p14:creationId xmlns:p14="http://schemas.microsoft.com/office/powerpoint/2010/main" val="265437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228600"/>
            <a:ext cx="7391400" cy="523220"/>
          </a:xfrm>
          <a:prstGeom prst="rect">
            <a:avLst/>
          </a:prstGeom>
          <a:solidFill>
            <a:schemeClr val="bg1">
              <a:lumMod val="75000"/>
              <a:alpha val="70000"/>
            </a:schemeClr>
          </a:solidFill>
        </p:spPr>
        <p:txBody>
          <a:bodyPr wrap="square" rtlCol="0">
            <a:spAutoFit/>
          </a:bodyPr>
          <a:lstStyle/>
          <a:p>
            <a:pPr algn="ctr"/>
            <a:r>
              <a:rPr lang="en-US" sz="2800" b="1" dirty="0" smtClean="0"/>
              <a:t>Group Lasso: Variable Selection &amp; Prediction</a:t>
            </a:r>
            <a:endParaRPr lang="en-US" sz="2800" b="1" dirty="0"/>
          </a:p>
        </p:txBody>
      </p:sp>
      <p:sp>
        <p:nvSpPr>
          <p:cNvPr id="2" name="Slide Number Placeholder 1"/>
          <p:cNvSpPr>
            <a:spLocks noGrp="1"/>
          </p:cNvSpPr>
          <p:nvPr>
            <p:ph type="sldNum" sz="quarter" idx="12"/>
          </p:nvPr>
        </p:nvSpPr>
        <p:spPr>
          <a:xfrm>
            <a:off x="7010400" y="6492875"/>
            <a:ext cx="2133600" cy="365125"/>
          </a:xfrm>
        </p:spPr>
        <p:txBody>
          <a:bodyPr/>
          <a:lstStyle/>
          <a:p>
            <a:fld id="{6F921CF1-355D-4118-B2D7-6B1212D1F208}" type="slidenum">
              <a:rPr lang="en-US" smtClean="0"/>
              <a:t>29</a:t>
            </a:fld>
            <a:endParaRPr lang="en-US"/>
          </a:p>
        </p:txBody>
      </p:sp>
      <p:sp>
        <p:nvSpPr>
          <p:cNvPr id="3" name="TextBox 2"/>
          <p:cNvSpPr txBox="1"/>
          <p:nvPr/>
        </p:nvSpPr>
        <p:spPr>
          <a:xfrm>
            <a:off x="457200" y="914400"/>
            <a:ext cx="8458200" cy="1477328"/>
          </a:xfrm>
          <a:prstGeom prst="rect">
            <a:avLst/>
          </a:prstGeom>
          <a:noFill/>
        </p:spPr>
        <p:txBody>
          <a:bodyPr wrap="square" rtlCol="0">
            <a:spAutoFit/>
          </a:bodyPr>
          <a:lstStyle/>
          <a:p>
            <a:r>
              <a:rPr lang="en-US" dirty="0" smtClean="0"/>
              <a:t>Charlotte ran a variety of group lasso models with different coding strategies (not just indicator coding) and multiple predictors. All group lasso models included all predictors.</a:t>
            </a:r>
          </a:p>
          <a:p>
            <a:endParaRPr lang="en-US" dirty="0" smtClean="0"/>
          </a:p>
          <a:p>
            <a:r>
              <a:rPr lang="en-US" dirty="0" smtClean="0"/>
              <a:t>Outcome: Wage</a:t>
            </a:r>
            <a:endParaRPr lang="en-US" dirty="0"/>
          </a:p>
          <a:p>
            <a:r>
              <a:rPr lang="en-US" dirty="0" smtClean="0"/>
              <a:t>Predictors: Marital Status, Race, Education, Job Class, Health, Health Insurance, Age</a:t>
            </a:r>
          </a:p>
        </p:txBody>
      </p:sp>
      <p:graphicFrame>
        <p:nvGraphicFramePr>
          <p:cNvPr id="14" name="Table 13"/>
          <p:cNvGraphicFramePr>
            <a:graphicFrameLocks noGrp="1"/>
          </p:cNvGraphicFramePr>
          <p:nvPr>
            <p:extLst>
              <p:ext uri="{D42A27DB-BD31-4B8C-83A1-F6EECF244321}">
                <p14:modId xmlns:p14="http://schemas.microsoft.com/office/powerpoint/2010/main" val="1059364720"/>
              </p:ext>
            </p:extLst>
          </p:nvPr>
        </p:nvGraphicFramePr>
        <p:xfrm>
          <a:off x="457200" y="2532162"/>
          <a:ext cx="7924800" cy="1670685"/>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3850963848"/>
                    </a:ext>
                  </a:extLst>
                </a:gridCol>
                <a:gridCol w="1981200">
                  <a:extLst>
                    <a:ext uri="{9D8B030D-6E8A-4147-A177-3AD203B41FA5}">
                      <a16:colId xmlns:a16="http://schemas.microsoft.com/office/drawing/2014/main" val="3654291489"/>
                    </a:ext>
                  </a:extLst>
                </a:gridCol>
                <a:gridCol w="1981200">
                  <a:extLst>
                    <a:ext uri="{9D8B030D-6E8A-4147-A177-3AD203B41FA5}">
                      <a16:colId xmlns:a16="http://schemas.microsoft.com/office/drawing/2014/main" val="1084590297"/>
                    </a:ext>
                  </a:extLst>
                </a:gridCol>
                <a:gridCol w="1981200">
                  <a:extLst>
                    <a:ext uri="{9D8B030D-6E8A-4147-A177-3AD203B41FA5}">
                      <a16:colId xmlns:a16="http://schemas.microsoft.com/office/drawing/2014/main" val="82312751"/>
                    </a:ext>
                  </a:extLst>
                </a:gridCol>
              </a:tblGrid>
              <a:tr h="370840">
                <a:tc>
                  <a:txBody>
                    <a:bodyPr/>
                    <a:lstStyle/>
                    <a:p>
                      <a:pPr algn="r" fontAlgn="b"/>
                      <a:endParaRPr lang="en-US" sz="1800" b="0" i="0" u="none" strike="noStrike">
                        <a:solidFill>
                          <a:srgbClr val="000000"/>
                        </a:solidFill>
                        <a:effectLst/>
                        <a:latin typeface="Calibri" panose="020F0502020204030204" pitchFamily="34" charset="0"/>
                      </a:endParaRPr>
                    </a:p>
                  </a:txBody>
                  <a:tcPr marL="9525" marR="9525" marT="9525" marB="0" anchor="b"/>
                </a:tc>
                <a:tc gridSpan="3">
                  <a:txBody>
                    <a:bodyPr/>
                    <a:lstStyle/>
                    <a:p>
                      <a:pPr algn="ctr" fontAlgn="b"/>
                      <a:r>
                        <a:rPr lang="en-US" sz="1800" b="1" i="0" u="none" strike="noStrike" dirty="0" smtClean="0">
                          <a:solidFill>
                            <a:srgbClr val="000000"/>
                          </a:solidFill>
                          <a:effectLst/>
                          <a:latin typeface="Calibri" panose="020F0502020204030204" pitchFamily="34" charset="0"/>
                        </a:rPr>
                        <a:t>Variable Selection Across Coding Strategies</a:t>
                      </a:r>
                      <a:endParaRPr lang="en-US" sz="1800" b="1"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l" fontAlgn="b"/>
                      <a:endParaRPr lang="en-US" sz="1800" b="1"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l" fontAlgn="b"/>
                      <a:endParaRPr lang="en-US"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8762215"/>
                  </a:ext>
                </a:extLst>
              </a:tr>
              <a:tr h="370840">
                <a:tc>
                  <a:txBody>
                    <a:bodyPr/>
                    <a:lstStyle/>
                    <a:p>
                      <a:pPr algn="r" fontAlgn="b"/>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b="1" i="0" u="none" strike="noStrike" dirty="0" smtClean="0">
                          <a:solidFill>
                            <a:srgbClr val="000000"/>
                          </a:solidFill>
                          <a:effectLst/>
                          <a:latin typeface="Calibri" panose="020F0502020204030204" pitchFamily="34" charset="0"/>
                        </a:rPr>
                        <a:t>Indicator Coding (1</a:t>
                      </a:r>
                      <a:r>
                        <a:rPr lang="en-US" sz="1800" b="1" i="0" u="none" strike="noStrike" baseline="30000" dirty="0" smtClean="0">
                          <a:solidFill>
                            <a:srgbClr val="000000"/>
                          </a:solidFill>
                          <a:effectLst/>
                          <a:latin typeface="Calibri" panose="020F0502020204030204" pitchFamily="34" charset="0"/>
                        </a:rPr>
                        <a:t>st</a:t>
                      </a:r>
                      <a:r>
                        <a:rPr lang="en-US" sz="1800" b="1" i="0" u="none" strike="noStrike" baseline="0" dirty="0" smtClean="0">
                          <a:solidFill>
                            <a:srgbClr val="000000"/>
                          </a:solidFill>
                          <a:effectLst/>
                          <a:latin typeface="Calibri" panose="020F0502020204030204" pitchFamily="34" charset="0"/>
                        </a:rPr>
                        <a:t> Category Reference)</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b="1" i="0" u="none" strike="noStrike" dirty="0" smtClean="0">
                          <a:solidFill>
                            <a:srgbClr val="000000"/>
                          </a:solidFill>
                          <a:effectLst/>
                          <a:latin typeface="Calibri" panose="020F0502020204030204" pitchFamily="34" charset="0"/>
                        </a:rPr>
                        <a:t>Effect Coding</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b="1" i="0" u="none" strike="noStrike" dirty="0" err="1" smtClean="0">
                          <a:solidFill>
                            <a:srgbClr val="000000"/>
                          </a:solidFill>
                          <a:effectLst/>
                          <a:latin typeface="Calibri" panose="020F0502020204030204" pitchFamily="34" charset="0"/>
                        </a:rPr>
                        <a:t>Helmert</a:t>
                      </a:r>
                      <a:r>
                        <a:rPr lang="en-US" sz="1800" b="1" i="0" u="none" strike="noStrike" baseline="0" dirty="0" smtClean="0">
                          <a:solidFill>
                            <a:srgbClr val="000000"/>
                          </a:solidFill>
                          <a:effectLst/>
                          <a:latin typeface="Calibri" panose="020F0502020204030204" pitchFamily="34" charset="0"/>
                        </a:rPr>
                        <a:t> Coding</a:t>
                      </a:r>
                      <a:endParaRPr lang="en-US"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74250547"/>
                  </a:ext>
                </a:extLst>
              </a:tr>
              <a:tr h="370840">
                <a:tc>
                  <a:txBody>
                    <a:bodyPr/>
                    <a:lstStyle/>
                    <a:p>
                      <a:pPr algn="l" fontAlgn="b"/>
                      <a:r>
                        <a:rPr lang="en-US" sz="1800" b="0" i="0" u="none" strike="noStrike" dirty="0" smtClean="0">
                          <a:solidFill>
                            <a:srgbClr val="000000"/>
                          </a:solidFill>
                          <a:effectLst/>
                          <a:latin typeface="Calibri" panose="020F0502020204030204" pitchFamily="34" charset="0"/>
                        </a:rPr>
                        <a:t>LASSO</a:t>
                      </a:r>
                      <a:r>
                        <a:rPr lang="en-US" sz="1800" b="0" i="0" u="none" strike="noStrike" baseline="0" dirty="0" smtClean="0">
                          <a:solidFill>
                            <a:srgbClr val="000000"/>
                          </a:solidFill>
                          <a:effectLst/>
                          <a:latin typeface="Calibri" panose="020F0502020204030204" pitchFamily="34" charset="0"/>
                        </a:rPr>
                        <a:t> (MSE)</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dirty="0" smtClean="0">
                          <a:effectLst/>
                        </a:rPr>
                        <a:t>1201.552</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dirty="0" smtClean="0">
                          <a:effectLst/>
                        </a:rPr>
                        <a:t>1189.692</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0" i="0" u="none" strike="noStrike" dirty="0" smtClean="0">
                          <a:solidFill>
                            <a:srgbClr val="000000"/>
                          </a:solidFill>
                          <a:effectLst/>
                          <a:latin typeface="Calibri" panose="020F0502020204030204" pitchFamily="34" charset="0"/>
                        </a:rPr>
                        <a:t>1193.869</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6097973"/>
                  </a:ext>
                </a:extLst>
              </a:tr>
              <a:tr h="370840">
                <a:tc>
                  <a:txBody>
                    <a:bodyPr/>
                    <a:lstStyle/>
                    <a:p>
                      <a:pPr algn="l" fontAlgn="b"/>
                      <a:r>
                        <a:rPr lang="en-US" sz="1800" b="0" i="0" u="none" strike="noStrike" dirty="0" smtClean="0">
                          <a:solidFill>
                            <a:srgbClr val="000000"/>
                          </a:solidFill>
                          <a:effectLst/>
                          <a:latin typeface="Calibri" panose="020F0502020204030204" pitchFamily="34" charset="0"/>
                        </a:rPr>
                        <a:t>Group</a:t>
                      </a:r>
                      <a:r>
                        <a:rPr lang="en-US" sz="1800" b="0" i="0" u="none" strike="noStrike" baseline="0" dirty="0" smtClean="0">
                          <a:solidFill>
                            <a:srgbClr val="000000"/>
                          </a:solidFill>
                          <a:effectLst/>
                          <a:latin typeface="Calibri" panose="020F0502020204030204" pitchFamily="34" charset="0"/>
                        </a:rPr>
                        <a:t> LASSO (MSE)</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0" i="0" u="none" strike="noStrike" dirty="0" smtClean="0">
                          <a:solidFill>
                            <a:srgbClr val="000000"/>
                          </a:solidFill>
                          <a:effectLst/>
                          <a:latin typeface="Calibri" panose="020F0502020204030204" pitchFamily="34" charset="0"/>
                        </a:rPr>
                        <a:t>1193.260</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0" i="0" u="none" strike="noStrike" dirty="0" smtClean="0">
                          <a:solidFill>
                            <a:srgbClr val="000000"/>
                          </a:solidFill>
                          <a:effectLst/>
                          <a:latin typeface="Calibri" panose="020F0502020204030204" pitchFamily="34" charset="0"/>
                        </a:rPr>
                        <a:t>1188.600</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b="0" i="0" u="none" strike="noStrike" dirty="0" smtClean="0">
                          <a:solidFill>
                            <a:srgbClr val="000000"/>
                          </a:solidFill>
                          <a:effectLst/>
                          <a:latin typeface="Calibri" panose="020F0502020204030204" pitchFamily="34" charset="0"/>
                        </a:rPr>
                        <a:t>1193.580</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7492890"/>
                  </a:ext>
                </a:extLst>
              </a:tr>
            </a:tbl>
          </a:graphicData>
        </a:graphic>
      </p:graphicFrame>
      <p:sp>
        <p:nvSpPr>
          <p:cNvPr id="5" name="TextBox 4"/>
          <p:cNvSpPr txBox="1"/>
          <p:nvPr/>
        </p:nvSpPr>
        <p:spPr>
          <a:xfrm>
            <a:off x="457200" y="4495800"/>
            <a:ext cx="7924800" cy="1477328"/>
          </a:xfrm>
          <a:prstGeom prst="rect">
            <a:avLst/>
          </a:prstGeom>
          <a:noFill/>
        </p:spPr>
        <p:txBody>
          <a:bodyPr wrap="square" rtlCol="0">
            <a:spAutoFit/>
          </a:bodyPr>
          <a:lstStyle/>
          <a:p>
            <a:r>
              <a:rPr lang="en-US" dirty="0" smtClean="0"/>
              <a:t>In this data, whether we use the group LASSO or lasso doesn’t seem to make much of a difference regarding model fit. </a:t>
            </a:r>
          </a:p>
          <a:p>
            <a:endParaRPr lang="en-US" dirty="0"/>
          </a:p>
          <a:p>
            <a:r>
              <a:rPr lang="en-US" dirty="0" smtClean="0"/>
              <a:t>Group LASSO is not susceptible to choosing different variables across coding strategies, but fit still varies. </a:t>
            </a:r>
            <a:endParaRPr lang="en-US" dirty="0"/>
          </a:p>
        </p:txBody>
      </p:sp>
    </p:spTree>
    <p:extLst>
      <p:ext uri="{BB962C8B-B14F-4D97-AF65-F5344CB8AC3E}">
        <p14:creationId xmlns:p14="http://schemas.microsoft.com/office/powerpoint/2010/main" val="23621686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28600"/>
            <a:ext cx="6400800" cy="523220"/>
          </a:xfrm>
          <a:prstGeom prst="rect">
            <a:avLst/>
          </a:prstGeom>
          <a:solidFill>
            <a:schemeClr val="bg1">
              <a:lumMod val="75000"/>
              <a:alpha val="70000"/>
            </a:schemeClr>
          </a:solidFill>
        </p:spPr>
        <p:txBody>
          <a:bodyPr wrap="square" rtlCol="0">
            <a:spAutoFit/>
          </a:bodyPr>
          <a:lstStyle/>
          <a:p>
            <a:pPr algn="ctr"/>
            <a:r>
              <a:rPr lang="en-US" sz="2800" b="1" dirty="0" smtClean="0"/>
              <a:t>Motivating Example: Wage Data</a:t>
            </a:r>
            <a:endParaRPr lang="en-US" sz="2800" b="1" dirty="0"/>
          </a:p>
        </p:txBody>
      </p:sp>
      <p:sp>
        <p:nvSpPr>
          <p:cNvPr id="5" name="TextBox 4"/>
          <p:cNvSpPr txBox="1"/>
          <p:nvPr/>
        </p:nvSpPr>
        <p:spPr>
          <a:xfrm>
            <a:off x="381000" y="936889"/>
            <a:ext cx="8458200" cy="646331"/>
          </a:xfrm>
          <a:prstGeom prst="rect">
            <a:avLst/>
          </a:prstGeom>
          <a:noFill/>
        </p:spPr>
        <p:txBody>
          <a:bodyPr wrap="square" rtlCol="0">
            <a:spAutoFit/>
          </a:bodyPr>
          <a:lstStyle/>
          <a:p>
            <a:r>
              <a:rPr lang="en-US" dirty="0"/>
              <a:t>James, Witten, Hastie, </a:t>
            </a:r>
            <a:r>
              <a:rPr lang="en-US" dirty="0" err="1" smtClean="0"/>
              <a:t>Tishirani</a:t>
            </a:r>
            <a:r>
              <a:rPr lang="en-US" dirty="0" smtClean="0"/>
              <a:t> (2013) </a:t>
            </a:r>
            <a:r>
              <a:rPr lang="en-US" i="1" dirty="0" smtClean="0"/>
              <a:t>An Introduction to Statistical Learning with Applications in R</a:t>
            </a:r>
            <a:r>
              <a:rPr lang="en-US" dirty="0" smtClean="0"/>
              <a:t>, Springer. </a:t>
            </a:r>
            <a:endParaRPr lang="en-US" dirty="0"/>
          </a:p>
        </p:txBody>
      </p:sp>
      <p:sp>
        <p:nvSpPr>
          <p:cNvPr id="6" name="TextBox 5"/>
          <p:cNvSpPr txBox="1"/>
          <p:nvPr/>
        </p:nvSpPr>
        <p:spPr>
          <a:xfrm>
            <a:off x="381000" y="1583220"/>
            <a:ext cx="8610600" cy="4385816"/>
          </a:xfrm>
          <a:prstGeom prst="rect">
            <a:avLst/>
          </a:prstGeom>
          <a:noFill/>
        </p:spPr>
        <p:txBody>
          <a:bodyPr wrap="square" rtlCol="0">
            <a:spAutoFit/>
          </a:bodyPr>
          <a:lstStyle/>
          <a:p>
            <a:r>
              <a:rPr lang="en-US" b="1" dirty="0" smtClean="0"/>
              <a:t>N = 3000 (All Males in </a:t>
            </a:r>
            <a:r>
              <a:rPr lang="en-US" b="1" dirty="0" err="1" smtClean="0"/>
              <a:t>MidAtlantic</a:t>
            </a:r>
            <a:r>
              <a:rPr lang="en-US" b="1" dirty="0" smtClean="0"/>
              <a:t> US)</a:t>
            </a:r>
          </a:p>
          <a:p>
            <a:endParaRPr lang="en-US" b="1" dirty="0"/>
          </a:p>
          <a:p>
            <a:r>
              <a:rPr lang="en-US" b="1" dirty="0" smtClean="0"/>
              <a:t>Variables:</a:t>
            </a:r>
          </a:p>
          <a:p>
            <a:pPr>
              <a:spcAft>
                <a:spcPts val="600"/>
              </a:spcAft>
            </a:pPr>
            <a:r>
              <a:rPr lang="en-US" dirty="0"/>
              <a:t>Wage: Worker’s raw wage</a:t>
            </a:r>
          </a:p>
          <a:p>
            <a:pPr>
              <a:spcAft>
                <a:spcPts val="600"/>
              </a:spcAft>
            </a:pPr>
            <a:r>
              <a:rPr lang="en-US" dirty="0"/>
              <a:t>Log(Wage): Log of worker’s wage</a:t>
            </a:r>
          </a:p>
          <a:p>
            <a:pPr>
              <a:spcAft>
                <a:spcPts val="600"/>
              </a:spcAft>
            </a:pPr>
            <a:r>
              <a:rPr lang="en-US" dirty="0" smtClean="0"/>
              <a:t>Year: Year wage info recorded</a:t>
            </a:r>
          </a:p>
          <a:p>
            <a:pPr>
              <a:spcAft>
                <a:spcPts val="600"/>
              </a:spcAft>
            </a:pPr>
            <a:r>
              <a:rPr lang="en-US" dirty="0" smtClean="0"/>
              <a:t>Age: Age of worker</a:t>
            </a:r>
          </a:p>
          <a:p>
            <a:pPr>
              <a:spcAft>
                <a:spcPts val="600"/>
              </a:spcAft>
            </a:pPr>
            <a:r>
              <a:rPr lang="en-US" dirty="0" smtClean="0"/>
              <a:t>Race: White, Black, Asian, Other</a:t>
            </a:r>
          </a:p>
          <a:p>
            <a:pPr>
              <a:spcAft>
                <a:spcPts val="600"/>
              </a:spcAft>
            </a:pPr>
            <a:r>
              <a:rPr lang="en-US" dirty="0" smtClean="0"/>
              <a:t>Job Class: Industrial, Information</a:t>
            </a:r>
          </a:p>
          <a:p>
            <a:pPr>
              <a:spcAft>
                <a:spcPts val="600"/>
              </a:spcAft>
            </a:pPr>
            <a:r>
              <a:rPr lang="en-US" dirty="0" smtClean="0"/>
              <a:t>Health: &lt;= Good, &gt;= Very Good</a:t>
            </a:r>
          </a:p>
          <a:p>
            <a:pPr>
              <a:spcAft>
                <a:spcPts val="600"/>
              </a:spcAft>
            </a:pPr>
            <a:r>
              <a:rPr lang="en-US" dirty="0" smtClean="0"/>
              <a:t>Health Insurance: Yes, No</a:t>
            </a:r>
          </a:p>
          <a:p>
            <a:pPr>
              <a:spcAft>
                <a:spcPts val="600"/>
              </a:spcAft>
            </a:pPr>
            <a:r>
              <a:rPr lang="en-US" dirty="0"/>
              <a:t>Marital Status: Never married, married, widowed, divorced, separated</a:t>
            </a:r>
          </a:p>
          <a:p>
            <a:pPr>
              <a:spcAft>
                <a:spcPts val="600"/>
              </a:spcAft>
            </a:pPr>
            <a:r>
              <a:rPr lang="en-US" dirty="0" smtClean="0"/>
              <a:t>Education</a:t>
            </a:r>
            <a:r>
              <a:rPr lang="en-US" dirty="0"/>
              <a:t>: &lt; </a:t>
            </a:r>
            <a:r>
              <a:rPr lang="en-US" dirty="0" err="1"/>
              <a:t>HSGrad</a:t>
            </a:r>
            <a:r>
              <a:rPr lang="en-US" dirty="0"/>
              <a:t>, HS Grad, Some College, College Grad, Advanced </a:t>
            </a:r>
            <a:r>
              <a:rPr lang="en-US" dirty="0" smtClean="0"/>
              <a:t>Degree</a:t>
            </a:r>
            <a:endParaRPr lang="en-US" dirty="0"/>
          </a:p>
        </p:txBody>
      </p:sp>
      <p:sp>
        <p:nvSpPr>
          <p:cNvPr id="2" name="Slide Number Placeholder 1"/>
          <p:cNvSpPr>
            <a:spLocks noGrp="1"/>
          </p:cNvSpPr>
          <p:nvPr>
            <p:ph type="sldNum" sz="quarter" idx="12"/>
          </p:nvPr>
        </p:nvSpPr>
        <p:spPr/>
        <p:txBody>
          <a:bodyPr/>
          <a:lstStyle/>
          <a:p>
            <a:fld id="{6F921CF1-355D-4118-B2D7-6B1212D1F208}" type="slidenum">
              <a:rPr lang="en-US" smtClean="0"/>
              <a:t>3</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5832" y="1874325"/>
            <a:ext cx="4234735" cy="2976893"/>
          </a:xfrm>
          <a:prstGeom prst="rect">
            <a:avLst/>
          </a:prstGeom>
        </p:spPr>
      </p:pic>
    </p:spTree>
    <p:extLst>
      <p:ext uri="{BB962C8B-B14F-4D97-AF65-F5344CB8AC3E}">
        <p14:creationId xmlns:p14="http://schemas.microsoft.com/office/powerpoint/2010/main" val="200273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228600"/>
            <a:ext cx="7391400" cy="523220"/>
          </a:xfrm>
          <a:prstGeom prst="rect">
            <a:avLst/>
          </a:prstGeom>
          <a:solidFill>
            <a:schemeClr val="bg1">
              <a:lumMod val="75000"/>
              <a:alpha val="70000"/>
            </a:schemeClr>
          </a:solidFill>
        </p:spPr>
        <p:txBody>
          <a:bodyPr wrap="square" rtlCol="0">
            <a:spAutoFit/>
          </a:bodyPr>
          <a:lstStyle/>
          <a:p>
            <a:pPr algn="ctr"/>
            <a:r>
              <a:rPr lang="en-US" sz="2800" b="1" dirty="0" smtClean="0"/>
              <a:t>Group Lasso vs. Lasso</a:t>
            </a:r>
            <a:endParaRPr lang="en-US" sz="2800" b="1" dirty="0"/>
          </a:p>
        </p:txBody>
      </p:sp>
      <p:sp>
        <p:nvSpPr>
          <p:cNvPr id="2" name="Slide Number Placeholder 1"/>
          <p:cNvSpPr>
            <a:spLocks noGrp="1"/>
          </p:cNvSpPr>
          <p:nvPr>
            <p:ph type="sldNum" sz="quarter" idx="12"/>
          </p:nvPr>
        </p:nvSpPr>
        <p:spPr>
          <a:xfrm>
            <a:off x="7010400" y="6492875"/>
            <a:ext cx="2133600" cy="365125"/>
          </a:xfrm>
        </p:spPr>
        <p:txBody>
          <a:bodyPr/>
          <a:lstStyle/>
          <a:p>
            <a:fld id="{6F921CF1-355D-4118-B2D7-6B1212D1F208}" type="slidenum">
              <a:rPr lang="en-US" smtClean="0"/>
              <a:t>30</a:t>
            </a:fld>
            <a:endParaRPr lang="en-US"/>
          </a:p>
        </p:txBody>
      </p:sp>
      <p:sp>
        <p:nvSpPr>
          <p:cNvPr id="3" name="TextBox 2"/>
          <p:cNvSpPr txBox="1"/>
          <p:nvPr/>
        </p:nvSpPr>
        <p:spPr>
          <a:xfrm>
            <a:off x="457200" y="914400"/>
            <a:ext cx="8458200" cy="4524315"/>
          </a:xfrm>
          <a:prstGeom prst="rect">
            <a:avLst/>
          </a:prstGeom>
          <a:noFill/>
        </p:spPr>
        <p:txBody>
          <a:bodyPr wrap="square" rtlCol="0">
            <a:spAutoFit/>
          </a:bodyPr>
          <a:lstStyle/>
          <a:p>
            <a:r>
              <a:rPr lang="en-US" dirty="0" smtClean="0"/>
              <a:t>We have a small simulation examining the performance of group lasso and lasso with 1 categorical predictor where 1 group differs from all other groups (dominant category). </a:t>
            </a:r>
          </a:p>
          <a:p>
            <a:endParaRPr lang="en-US" dirty="0"/>
          </a:p>
          <a:p>
            <a:r>
              <a:rPr lang="en-US" dirty="0" smtClean="0"/>
              <a:t>Lasso should be preferred in this case because group lasso would need to include multiple variables to capture the variance (likely overfitting), but lasso only needs to include one. </a:t>
            </a:r>
          </a:p>
          <a:p>
            <a:endParaRPr lang="en-US" dirty="0"/>
          </a:p>
          <a:p>
            <a:r>
              <a:rPr lang="en-US" dirty="0" smtClean="0"/>
              <a:t>Factors in Monte Carlo Simulation</a:t>
            </a:r>
          </a:p>
          <a:p>
            <a:pPr marL="285750" indent="-285750">
              <a:buFont typeface="Arial" panose="020B0604020202020204" pitchFamily="34" charset="0"/>
              <a:buChar char="•"/>
            </a:pPr>
            <a:r>
              <a:rPr lang="en-US" dirty="0" smtClean="0"/>
              <a:t>Group Mean difference</a:t>
            </a:r>
          </a:p>
          <a:p>
            <a:pPr marL="285750" indent="-285750">
              <a:buFont typeface="Arial" panose="020B0604020202020204" pitchFamily="34" charset="0"/>
              <a:buChar char="•"/>
            </a:pPr>
            <a:r>
              <a:rPr lang="en-US" dirty="0" smtClean="0"/>
              <a:t>Number of categories</a:t>
            </a:r>
          </a:p>
          <a:p>
            <a:endParaRPr lang="en-US" dirty="0"/>
          </a:p>
          <a:p>
            <a:r>
              <a:rPr lang="en-US" dirty="0" smtClean="0"/>
              <a:t>Outcomes:</a:t>
            </a:r>
          </a:p>
          <a:p>
            <a:pPr marL="285750" indent="-285750">
              <a:buFont typeface="Arial" panose="020B0604020202020204" pitchFamily="34" charset="0"/>
              <a:buChar char="•"/>
            </a:pPr>
            <a:r>
              <a:rPr lang="en-US" dirty="0" smtClean="0"/>
              <a:t>Inclusion of dominant category</a:t>
            </a:r>
          </a:p>
          <a:p>
            <a:pPr marL="285750" indent="-285750">
              <a:buFont typeface="Arial" panose="020B0604020202020204" pitchFamily="34" charset="0"/>
              <a:buChar char="•"/>
            </a:pPr>
            <a:r>
              <a:rPr lang="en-US" dirty="0" smtClean="0"/>
              <a:t>Inclusion of non-dominant categories</a:t>
            </a:r>
          </a:p>
          <a:p>
            <a:pPr marL="285750" indent="-285750">
              <a:buFont typeface="Arial" panose="020B0604020202020204" pitchFamily="34" charset="0"/>
              <a:buChar char="•"/>
            </a:pPr>
            <a:r>
              <a:rPr lang="en-US" dirty="0" smtClean="0"/>
              <a:t>Average MSE</a:t>
            </a:r>
          </a:p>
          <a:p>
            <a:endParaRPr lang="en-US" dirty="0" smtClean="0"/>
          </a:p>
        </p:txBody>
      </p:sp>
    </p:spTree>
    <p:extLst>
      <p:ext uri="{BB962C8B-B14F-4D97-AF65-F5344CB8AC3E}">
        <p14:creationId xmlns:p14="http://schemas.microsoft.com/office/powerpoint/2010/main" val="33963737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228600"/>
            <a:ext cx="7391400" cy="523220"/>
          </a:xfrm>
          <a:prstGeom prst="rect">
            <a:avLst/>
          </a:prstGeom>
          <a:solidFill>
            <a:schemeClr val="bg1">
              <a:lumMod val="75000"/>
              <a:alpha val="70000"/>
            </a:schemeClr>
          </a:solidFill>
        </p:spPr>
        <p:txBody>
          <a:bodyPr wrap="square" rtlCol="0">
            <a:spAutoFit/>
          </a:bodyPr>
          <a:lstStyle/>
          <a:p>
            <a:pPr algn="ctr"/>
            <a:r>
              <a:rPr lang="en-US" sz="2800" b="1" dirty="0" smtClean="0"/>
              <a:t>Group Lasso vs. Lasso</a:t>
            </a:r>
            <a:endParaRPr lang="en-US" sz="2800" b="1" dirty="0"/>
          </a:p>
        </p:txBody>
      </p:sp>
      <p:sp>
        <p:nvSpPr>
          <p:cNvPr id="2" name="Slide Number Placeholder 1"/>
          <p:cNvSpPr>
            <a:spLocks noGrp="1"/>
          </p:cNvSpPr>
          <p:nvPr>
            <p:ph type="sldNum" sz="quarter" idx="12"/>
          </p:nvPr>
        </p:nvSpPr>
        <p:spPr>
          <a:xfrm>
            <a:off x="7010400" y="6492875"/>
            <a:ext cx="2133600" cy="365125"/>
          </a:xfrm>
        </p:spPr>
        <p:txBody>
          <a:bodyPr/>
          <a:lstStyle/>
          <a:p>
            <a:fld id="{6F921CF1-355D-4118-B2D7-6B1212D1F208}" type="slidenum">
              <a:rPr lang="en-US" smtClean="0"/>
              <a:t>31</a:t>
            </a:fld>
            <a:endParaRPr lang="en-US"/>
          </a:p>
        </p:txBody>
      </p:sp>
      <p:pic>
        <p:nvPicPr>
          <p:cNvPr id="7" name="Picture 6"/>
          <p:cNvPicPr>
            <a:picLocks noChangeAspect="1"/>
          </p:cNvPicPr>
          <p:nvPr/>
        </p:nvPicPr>
        <p:blipFill>
          <a:blip r:embed="rId2"/>
          <a:stretch>
            <a:fillRect/>
          </a:stretch>
        </p:blipFill>
        <p:spPr>
          <a:xfrm>
            <a:off x="10886" y="751820"/>
            <a:ext cx="9144000" cy="2018536"/>
          </a:xfrm>
          <a:prstGeom prst="rect">
            <a:avLst/>
          </a:prstGeom>
        </p:spPr>
      </p:pic>
      <p:sp>
        <p:nvSpPr>
          <p:cNvPr id="3" name="TextBox 2"/>
          <p:cNvSpPr txBox="1"/>
          <p:nvPr/>
        </p:nvSpPr>
        <p:spPr>
          <a:xfrm>
            <a:off x="381000" y="2895600"/>
            <a:ext cx="7696200" cy="1754326"/>
          </a:xfrm>
          <a:prstGeom prst="rect">
            <a:avLst/>
          </a:prstGeom>
          <a:noFill/>
        </p:spPr>
        <p:txBody>
          <a:bodyPr wrap="square" rtlCol="0">
            <a:spAutoFit/>
          </a:bodyPr>
          <a:lstStyle/>
          <a:p>
            <a:r>
              <a:rPr lang="en-US" dirty="0" smtClean="0"/>
              <a:t>When </a:t>
            </a:r>
            <a:r>
              <a:rPr lang="en-US" dirty="0" smtClean="0"/>
              <a:t>mean difference is “small”:</a:t>
            </a:r>
            <a:endParaRPr lang="en-US" dirty="0" smtClean="0"/>
          </a:p>
          <a:p>
            <a:pPr marL="285750" indent="-285750">
              <a:buFont typeface="Arial" panose="020B0604020202020204" pitchFamily="34" charset="0"/>
              <a:buChar char="•"/>
            </a:pPr>
            <a:r>
              <a:rPr lang="en-US" dirty="0" smtClean="0"/>
              <a:t>Lasso </a:t>
            </a:r>
            <a:r>
              <a:rPr lang="en-US" dirty="0" smtClean="0"/>
              <a:t>captures </a:t>
            </a:r>
            <a:r>
              <a:rPr lang="en-US" dirty="0" smtClean="0"/>
              <a:t>group </a:t>
            </a:r>
            <a:r>
              <a:rPr lang="en-US" dirty="0" smtClean="0"/>
              <a:t>difference </a:t>
            </a:r>
            <a:r>
              <a:rPr lang="en-US" dirty="0" smtClean="0"/>
              <a:t>more </a:t>
            </a:r>
            <a:r>
              <a:rPr lang="en-US" dirty="0" smtClean="0"/>
              <a:t>often than group lasso, </a:t>
            </a:r>
            <a:r>
              <a:rPr lang="en-US" dirty="0" smtClean="0"/>
              <a:t>particularly for more groups</a:t>
            </a:r>
          </a:p>
          <a:p>
            <a:pPr marL="285750" indent="-285750">
              <a:buFont typeface="Arial" panose="020B0604020202020204" pitchFamily="34" charset="0"/>
              <a:buChar char="•"/>
            </a:pPr>
            <a:r>
              <a:rPr lang="en-US" dirty="0" smtClean="0"/>
              <a:t>Group lasso includes other variables in the set</a:t>
            </a:r>
          </a:p>
          <a:p>
            <a:pPr marL="285750" indent="-285750">
              <a:buFont typeface="Arial" panose="020B0604020202020204" pitchFamily="34" charset="0"/>
              <a:buChar char="•"/>
            </a:pPr>
            <a:r>
              <a:rPr lang="en-US" dirty="0" smtClean="0"/>
              <a:t>Average fit of the models is similar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379004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228600"/>
            <a:ext cx="7391400" cy="523220"/>
          </a:xfrm>
          <a:prstGeom prst="rect">
            <a:avLst/>
          </a:prstGeom>
          <a:solidFill>
            <a:schemeClr val="bg1">
              <a:lumMod val="75000"/>
              <a:alpha val="70000"/>
            </a:schemeClr>
          </a:solidFill>
        </p:spPr>
        <p:txBody>
          <a:bodyPr wrap="square" rtlCol="0">
            <a:spAutoFit/>
          </a:bodyPr>
          <a:lstStyle/>
          <a:p>
            <a:pPr algn="ctr"/>
            <a:r>
              <a:rPr lang="en-US" sz="2800" b="1" dirty="0" smtClean="0"/>
              <a:t>Group Lasso vs. Lasso</a:t>
            </a:r>
            <a:endParaRPr lang="en-US" sz="2800" b="1" dirty="0"/>
          </a:p>
        </p:txBody>
      </p:sp>
      <p:sp>
        <p:nvSpPr>
          <p:cNvPr id="2" name="Slide Number Placeholder 1"/>
          <p:cNvSpPr>
            <a:spLocks noGrp="1"/>
          </p:cNvSpPr>
          <p:nvPr>
            <p:ph type="sldNum" sz="quarter" idx="12"/>
          </p:nvPr>
        </p:nvSpPr>
        <p:spPr>
          <a:xfrm>
            <a:off x="7010400" y="6492875"/>
            <a:ext cx="2133600" cy="365125"/>
          </a:xfrm>
        </p:spPr>
        <p:txBody>
          <a:bodyPr/>
          <a:lstStyle/>
          <a:p>
            <a:fld id="{6F921CF1-355D-4118-B2D7-6B1212D1F208}" type="slidenum">
              <a:rPr lang="en-US" smtClean="0"/>
              <a:t>32</a:t>
            </a:fld>
            <a:endParaRPr lang="en-US"/>
          </a:p>
        </p:txBody>
      </p:sp>
      <p:pic>
        <p:nvPicPr>
          <p:cNvPr id="5" name="Picture 4"/>
          <p:cNvPicPr>
            <a:picLocks noChangeAspect="1"/>
          </p:cNvPicPr>
          <p:nvPr/>
        </p:nvPicPr>
        <p:blipFill>
          <a:blip r:embed="rId2"/>
          <a:stretch>
            <a:fillRect/>
          </a:stretch>
        </p:blipFill>
        <p:spPr>
          <a:xfrm>
            <a:off x="6220" y="862354"/>
            <a:ext cx="9144001" cy="1941646"/>
          </a:xfrm>
          <a:prstGeom prst="rect">
            <a:avLst/>
          </a:prstGeom>
        </p:spPr>
      </p:pic>
      <p:sp>
        <p:nvSpPr>
          <p:cNvPr id="8" name="TextBox 7"/>
          <p:cNvSpPr txBox="1"/>
          <p:nvPr/>
        </p:nvSpPr>
        <p:spPr>
          <a:xfrm>
            <a:off x="381000" y="2895600"/>
            <a:ext cx="8153400" cy="2031325"/>
          </a:xfrm>
          <a:prstGeom prst="rect">
            <a:avLst/>
          </a:prstGeom>
          <a:noFill/>
        </p:spPr>
        <p:txBody>
          <a:bodyPr wrap="square" rtlCol="0">
            <a:spAutoFit/>
          </a:bodyPr>
          <a:lstStyle/>
          <a:p>
            <a:r>
              <a:rPr lang="en-US" dirty="0" smtClean="0"/>
              <a:t>When </a:t>
            </a:r>
            <a:r>
              <a:rPr lang="en-US" dirty="0" smtClean="0"/>
              <a:t>mean difference </a:t>
            </a:r>
            <a:r>
              <a:rPr lang="en-US" dirty="0" smtClean="0"/>
              <a:t>is </a:t>
            </a:r>
            <a:r>
              <a:rPr lang="en-US" dirty="0" smtClean="0"/>
              <a:t>“medium”:</a:t>
            </a:r>
            <a:endParaRPr lang="en-US" dirty="0" smtClean="0"/>
          </a:p>
          <a:p>
            <a:pPr marL="285750" indent="-285750">
              <a:buFont typeface="Arial" panose="020B0604020202020204" pitchFamily="34" charset="0"/>
              <a:buChar char="•"/>
            </a:pPr>
            <a:r>
              <a:rPr lang="en-US" dirty="0" smtClean="0"/>
              <a:t>Lasso capture </a:t>
            </a:r>
            <a:r>
              <a:rPr lang="en-US" dirty="0" smtClean="0"/>
              <a:t>mean difference more often than group lasso, </a:t>
            </a:r>
            <a:r>
              <a:rPr lang="en-US" dirty="0" smtClean="0"/>
              <a:t>particularly for more groups</a:t>
            </a:r>
          </a:p>
          <a:p>
            <a:pPr marL="285750" indent="-285750">
              <a:buFont typeface="Arial" panose="020B0604020202020204" pitchFamily="34" charset="0"/>
              <a:buChar char="•"/>
            </a:pPr>
            <a:r>
              <a:rPr lang="en-US" dirty="0" smtClean="0"/>
              <a:t>Group lasso includes other variables in the set</a:t>
            </a:r>
          </a:p>
          <a:p>
            <a:pPr marL="285750" indent="-285750">
              <a:buFont typeface="Arial" panose="020B0604020202020204" pitchFamily="34" charset="0"/>
              <a:buChar char="•"/>
            </a:pPr>
            <a:r>
              <a:rPr lang="en-US" dirty="0" smtClean="0"/>
              <a:t>Average fit of the models is similar for few groups, but lasso performs better for more groups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841077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228600"/>
            <a:ext cx="7391400" cy="523220"/>
          </a:xfrm>
          <a:prstGeom prst="rect">
            <a:avLst/>
          </a:prstGeom>
          <a:solidFill>
            <a:schemeClr val="bg1">
              <a:lumMod val="75000"/>
              <a:alpha val="70000"/>
            </a:schemeClr>
          </a:solidFill>
        </p:spPr>
        <p:txBody>
          <a:bodyPr wrap="square" rtlCol="0">
            <a:spAutoFit/>
          </a:bodyPr>
          <a:lstStyle/>
          <a:p>
            <a:pPr algn="ctr"/>
            <a:r>
              <a:rPr lang="en-US" sz="2800" b="1" dirty="0" smtClean="0"/>
              <a:t>Group Lasso vs. Lasso</a:t>
            </a:r>
            <a:endParaRPr lang="en-US" sz="2800" b="1" dirty="0"/>
          </a:p>
        </p:txBody>
      </p:sp>
      <p:sp>
        <p:nvSpPr>
          <p:cNvPr id="2" name="Slide Number Placeholder 1"/>
          <p:cNvSpPr>
            <a:spLocks noGrp="1"/>
          </p:cNvSpPr>
          <p:nvPr>
            <p:ph type="sldNum" sz="quarter" idx="12"/>
          </p:nvPr>
        </p:nvSpPr>
        <p:spPr>
          <a:xfrm>
            <a:off x="7010400" y="6492875"/>
            <a:ext cx="2133600" cy="365125"/>
          </a:xfrm>
        </p:spPr>
        <p:txBody>
          <a:bodyPr/>
          <a:lstStyle/>
          <a:p>
            <a:fld id="{6F921CF1-355D-4118-B2D7-6B1212D1F208}" type="slidenum">
              <a:rPr lang="en-US" smtClean="0"/>
              <a:t>33</a:t>
            </a:fld>
            <a:endParaRPr lang="en-US"/>
          </a:p>
        </p:txBody>
      </p:sp>
      <p:pic>
        <p:nvPicPr>
          <p:cNvPr id="6" name="Picture 5"/>
          <p:cNvPicPr>
            <a:picLocks noChangeAspect="1"/>
          </p:cNvPicPr>
          <p:nvPr/>
        </p:nvPicPr>
        <p:blipFill>
          <a:blip r:embed="rId2"/>
          <a:stretch>
            <a:fillRect/>
          </a:stretch>
        </p:blipFill>
        <p:spPr>
          <a:xfrm>
            <a:off x="0" y="746739"/>
            <a:ext cx="9144000" cy="2177775"/>
          </a:xfrm>
          <a:prstGeom prst="rect">
            <a:avLst/>
          </a:prstGeom>
        </p:spPr>
      </p:pic>
      <p:sp>
        <p:nvSpPr>
          <p:cNvPr id="8" name="TextBox 7"/>
          <p:cNvSpPr txBox="1"/>
          <p:nvPr/>
        </p:nvSpPr>
        <p:spPr>
          <a:xfrm>
            <a:off x="381000" y="2895600"/>
            <a:ext cx="7696200" cy="2031325"/>
          </a:xfrm>
          <a:prstGeom prst="rect">
            <a:avLst/>
          </a:prstGeom>
          <a:noFill/>
        </p:spPr>
        <p:txBody>
          <a:bodyPr wrap="square" rtlCol="0">
            <a:spAutoFit/>
          </a:bodyPr>
          <a:lstStyle/>
          <a:p>
            <a:r>
              <a:rPr lang="en-US" dirty="0" smtClean="0"/>
              <a:t>When </a:t>
            </a:r>
            <a:r>
              <a:rPr lang="en-US" dirty="0" smtClean="0"/>
              <a:t>mean difference is “large”:</a:t>
            </a:r>
            <a:endParaRPr lang="en-US" dirty="0" smtClean="0"/>
          </a:p>
          <a:p>
            <a:pPr marL="285750" indent="-285750">
              <a:buFont typeface="Arial" panose="020B0604020202020204" pitchFamily="34" charset="0"/>
              <a:buChar char="•"/>
            </a:pPr>
            <a:r>
              <a:rPr lang="en-US" dirty="0" smtClean="0"/>
              <a:t>Both methods select variables for group differences</a:t>
            </a:r>
          </a:p>
          <a:p>
            <a:pPr marL="285750" indent="-285750">
              <a:buFont typeface="Arial" panose="020B0604020202020204" pitchFamily="34" charset="0"/>
              <a:buChar char="•"/>
            </a:pPr>
            <a:r>
              <a:rPr lang="en-US" dirty="0" smtClean="0"/>
              <a:t>Group lasso includes other variables in the set</a:t>
            </a:r>
          </a:p>
          <a:p>
            <a:pPr marL="285750" indent="-285750">
              <a:buFont typeface="Arial" panose="020B0604020202020204" pitchFamily="34" charset="0"/>
              <a:buChar char="•"/>
            </a:pPr>
            <a:r>
              <a:rPr lang="en-US" dirty="0" smtClean="0"/>
              <a:t>Average fit of the models is similar, but seems like group lasso fits slightly worse (perhaps due to overfitting from selecting the rest of the </a:t>
            </a:r>
            <a:r>
              <a:rPr lang="en-US" dirty="0" smtClean="0"/>
              <a:t>categories and ridge regression vs. lasso)</a:t>
            </a: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448151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28600"/>
            <a:ext cx="6400800" cy="523220"/>
          </a:xfrm>
          <a:prstGeom prst="rect">
            <a:avLst/>
          </a:prstGeom>
          <a:solidFill>
            <a:schemeClr val="bg1">
              <a:lumMod val="75000"/>
              <a:alpha val="70000"/>
            </a:schemeClr>
          </a:solidFill>
        </p:spPr>
        <p:txBody>
          <a:bodyPr wrap="square" rtlCol="0">
            <a:spAutoFit/>
          </a:bodyPr>
          <a:lstStyle/>
          <a:p>
            <a:pPr algn="ctr"/>
            <a:r>
              <a:rPr lang="en-US" sz="2800" b="1" dirty="0" smtClean="0"/>
              <a:t>Conclusions</a:t>
            </a:r>
            <a:endParaRPr lang="en-US" sz="2800" b="1" dirty="0"/>
          </a:p>
        </p:txBody>
      </p:sp>
      <p:sp>
        <p:nvSpPr>
          <p:cNvPr id="7" name="TextBox 6"/>
          <p:cNvSpPr txBox="1"/>
          <p:nvPr/>
        </p:nvSpPr>
        <p:spPr>
          <a:xfrm>
            <a:off x="609600" y="1066800"/>
            <a:ext cx="8001000" cy="4524315"/>
          </a:xfrm>
          <a:prstGeom prst="rect">
            <a:avLst/>
          </a:prstGeom>
          <a:noFill/>
        </p:spPr>
        <p:txBody>
          <a:bodyPr wrap="square" rtlCol="0">
            <a:spAutoFit/>
          </a:bodyPr>
          <a:lstStyle/>
          <a:p>
            <a:r>
              <a:rPr lang="en-US" dirty="0" smtClean="0"/>
              <a:t>It’s still unclear how to handle categorical predictors in lasso/group lasso regression:</a:t>
            </a:r>
          </a:p>
          <a:p>
            <a:endParaRPr lang="en-US" dirty="0" smtClean="0"/>
          </a:p>
          <a:p>
            <a:pPr marL="742950" lvl="1" indent="-285750">
              <a:buFont typeface="Arial" panose="020B0604020202020204" pitchFamily="34" charset="0"/>
              <a:buChar char="•"/>
            </a:pPr>
            <a:r>
              <a:rPr lang="en-US" dirty="0" smtClean="0"/>
              <a:t>Both methods are sensitive in some ways to coding scheme</a:t>
            </a:r>
          </a:p>
          <a:p>
            <a:pPr marL="1200150" lvl="2" indent="-285750">
              <a:buFont typeface="Arial" panose="020B0604020202020204" pitchFamily="34" charset="0"/>
              <a:buChar char="•"/>
            </a:pPr>
            <a:r>
              <a:rPr lang="en-US" dirty="0" smtClean="0"/>
              <a:t>Lasso: Variable selection &amp; Prediction</a:t>
            </a:r>
          </a:p>
          <a:p>
            <a:pPr marL="1200150" lvl="2" indent="-285750">
              <a:buFont typeface="Arial" panose="020B0604020202020204" pitchFamily="34" charset="0"/>
              <a:buChar char="•"/>
            </a:pPr>
            <a:r>
              <a:rPr lang="en-US" dirty="0" smtClean="0"/>
              <a:t>Group Lasso: Prediction</a:t>
            </a:r>
          </a:p>
          <a:p>
            <a:pPr marL="1200150" lvl="2" indent="-285750">
              <a:buFont typeface="Arial" panose="020B0604020202020204" pitchFamily="34" charset="0"/>
              <a:buChar char="•"/>
            </a:pPr>
            <a:endParaRPr lang="en-US" dirty="0" smtClean="0"/>
          </a:p>
          <a:p>
            <a:pPr marL="742950" lvl="1" indent="-285750">
              <a:buFont typeface="Arial" panose="020B0604020202020204" pitchFamily="34" charset="0"/>
              <a:buChar char="•"/>
            </a:pPr>
            <a:r>
              <a:rPr lang="en-US" dirty="0" smtClean="0"/>
              <a:t>With proper theory, perhaps the researcher could choose a preferred coding scheme. </a:t>
            </a:r>
          </a:p>
          <a:p>
            <a:pPr marL="742950" lvl="1" indent="-285750">
              <a:buFont typeface="Arial" panose="020B0604020202020204" pitchFamily="34" charset="0"/>
              <a:buChar char="•"/>
            </a:pPr>
            <a:endParaRPr lang="en-US" dirty="0" smtClean="0"/>
          </a:p>
          <a:p>
            <a:pPr marL="742950" lvl="1" indent="-285750">
              <a:buFont typeface="Arial" panose="020B0604020202020204" pitchFamily="34" charset="0"/>
              <a:buChar char="•"/>
            </a:pPr>
            <a:r>
              <a:rPr lang="en-US" dirty="0" smtClean="0"/>
              <a:t>With iterative approaches perhaps the best coding scheme for a training dataset could be selected for test dataset</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smtClean="0"/>
              <a:t>It’s not clear if the coding scheme which optimizes variable selection also optimizes prediction, may depend on patterns of means in the data. </a:t>
            </a:r>
            <a:endParaRPr lang="en-US" dirty="0" smtClean="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smtClean="0"/>
              <a:t>What are the implications for interactions in LASSO?</a:t>
            </a:r>
            <a:endParaRPr lang="en-US" dirty="0" smtClean="0"/>
          </a:p>
        </p:txBody>
      </p:sp>
      <p:sp>
        <p:nvSpPr>
          <p:cNvPr id="2" name="Slide Number Placeholder 1"/>
          <p:cNvSpPr>
            <a:spLocks noGrp="1"/>
          </p:cNvSpPr>
          <p:nvPr>
            <p:ph type="sldNum" sz="quarter" idx="12"/>
          </p:nvPr>
        </p:nvSpPr>
        <p:spPr/>
        <p:txBody>
          <a:bodyPr/>
          <a:lstStyle/>
          <a:p>
            <a:fld id="{6F921CF1-355D-4118-B2D7-6B1212D1F208}" type="slidenum">
              <a:rPr lang="en-US" smtClean="0"/>
              <a:t>34</a:t>
            </a:fld>
            <a:endParaRPr lang="en-US"/>
          </a:p>
        </p:txBody>
      </p:sp>
    </p:spTree>
    <p:extLst>
      <p:ext uri="{BB962C8B-B14F-4D97-AF65-F5344CB8AC3E}">
        <p14:creationId xmlns:p14="http://schemas.microsoft.com/office/powerpoint/2010/main" val="11516891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28600"/>
            <a:ext cx="6400800" cy="523220"/>
          </a:xfrm>
          <a:prstGeom prst="rect">
            <a:avLst/>
          </a:prstGeom>
          <a:solidFill>
            <a:schemeClr val="bg1">
              <a:lumMod val="75000"/>
              <a:alpha val="70000"/>
            </a:schemeClr>
          </a:solidFill>
        </p:spPr>
        <p:txBody>
          <a:bodyPr wrap="square" rtlCol="0">
            <a:spAutoFit/>
          </a:bodyPr>
          <a:lstStyle/>
          <a:p>
            <a:pPr algn="ctr"/>
            <a:r>
              <a:rPr lang="en-US" sz="2800" b="1" dirty="0" smtClean="0"/>
              <a:t>Thank You</a:t>
            </a:r>
            <a:endParaRPr lang="en-US" sz="2800" b="1" dirty="0"/>
          </a:p>
        </p:txBody>
      </p:sp>
      <p:sp>
        <p:nvSpPr>
          <p:cNvPr id="7" name="TextBox 6"/>
          <p:cNvSpPr txBox="1"/>
          <p:nvPr/>
        </p:nvSpPr>
        <p:spPr>
          <a:xfrm>
            <a:off x="609600" y="1066800"/>
            <a:ext cx="8001000" cy="1754326"/>
          </a:xfrm>
          <a:prstGeom prst="rect">
            <a:avLst/>
          </a:prstGeom>
          <a:noFill/>
        </p:spPr>
        <p:txBody>
          <a:bodyPr wrap="square" rtlCol="0">
            <a:spAutoFit/>
          </a:bodyPr>
          <a:lstStyle/>
          <a:p>
            <a:r>
              <a:rPr lang="en-US" dirty="0" smtClean="0"/>
              <a:t>Thanks to Charlotte Huang for leading this project, and providing many resources as I prepared for this presentation. Thanks to Han Du and the Quantitative Brownbag Seminar for allowing me the opportunity to present, and to the UCLA Psychology department for sponsoring my time here. Thanks to the students and colleagues of the Quantitative Research </a:t>
            </a:r>
            <a:r>
              <a:rPr lang="en-US" dirty="0" err="1" smtClean="0"/>
              <a:t>Collaboratory</a:t>
            </a:r>
            <a:r>
              <a:rPr lang="en-US" dirty="0" smtClean="0"/>
              <a:t> for continuously seeking and searching for new answers to interesting research questions. </a:t>
            </a:r>
          </a:p>
        </p:txBody>
      </p:sp>
      <p:sp>
        <p:nvSpPr>
          <p:cNvPr id="2" name="Slide Number Placeholder 1"/>
          <p:cNvSpPr>
            <a:spLocks noGrp="1"/>
          </p:cNvSpPr>
          <p:nvPr>
            <p:ph type="sldNum" sz="quarter" idx="12"/>
          </p:nvPr>
        </p:nvSpPr>
        <p:spPr/>
        <p:txBody>
          <a:bodyPr/>
          <a:lstStyle/>
          <a:p>
            <a:fld id="{6F921CF1-355D-4118-B2D7-6B1212D1F208}" type="slidenum">
              <a:rPr lang="en-US" smtClean="0"/>
              <a:t>35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3081808"/>
            <a:ext cx="3810000" cy="3028950"/>
          </a:xfrm>
          <a:prstGeom prst="rect">
            <a:avLst/>
          </a:prstGeom>
        </p:spPr>
      </p:pic>
    </p:spTree>
    <p:extLst>
      <p:ext uri="{BB962C8B-B14F-4D97-AF65-F5344CB8AC3E}">
        <p14:creationId xmlns:p14="http://schemas.microsoft.com/office/powerpoint/2010/main" val="9226324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28600"/>
            <a:ext cx="6400800" cy="523220"/>
          </a:xfrm>
          <a:prstGeom prst="rect">
            <a:avLst/>
          </a:prstGeom>
          <a:solidFill>
            <a:schemeClr val="bg1">
              <a:lumMod val="75000"/>
              <a:alpha val="70000"/>
            </a:schemeClr>
          </a:solidFill>
        </p:spPr>
        <p:txBody>
          <a:bodyPr wrap="square" rtlCol="0">
            <a:spAutoFit/>
          </a:bodyPr>
          <a:lstStyle/>
          <a:p>
            <a:pPr algn="ctr"/>
            <a:r>
              <a:rPr lang="en-US" sz="2800" b="1" dirty="0" smtClean="0"/>
              <a:t>Prompting Questions</a:t>
            </a:r>
            <a:endParaRPr lang="en-US" sz="2800" b="1" dirty="0"/>
          </a:p>
        </p:txBody>
      </p:sp>
      <p:sp>
        <p:nvSpPr>
          <p:cNvPr id="7" name="TextBox 6"/>
          <p:cNvSpPr txBox="1"/>
          <p:nvPr/>
        </p:nvSpPr>
        <p:spPr>
          <a:xfrm>
            <a:off x="609600" y="1066800"/>
            <a:ext cx="8001000" cy="3970318"/>
          </a:xfrm>
          <a:prstGeom prst="rect">
            <a:avLst/>
          </a:prstGeom>
          <a:noFill/>
        </p:spPr>
        <p:txBody>
          <a:bodyPr wrap="square" rtlCol="0">
            <a:spAutoFit/>
          </a:bodyPr>
          <a:lstStyle/>
          <a:p>
            <a:r>
              <a:rPr lang="en-US" dirty="0" smtClean="0"/>
              <a:t>Do we need to include forward/backward selection?</a:t>
            </a:r>
          </a:p>
          <a:p>
            <a:r>
              <a:rPr lang="en-US" dirty="0"/>
              <a:t>	</a:t>
            </a:r>
            <a:r>
              <a:rPr lang="en-US" dirty="0" smtClean="0"/>
              <a:t>These would also be “immune” to coding scheme as long as you forward 	and backward select the set of indicators. </a:t>
            </a:r>
          </a:p>
          <a:p>
            <a:endParaRPr lang="en-US" dirty="0"/>
          </a:p>
          <a:p>
            <a:r>
              <a:rPr lang="en-US" dirty="0" smtClean="0"/>
              <a:t>Should the biggest group be estimated as the “reference” group, since that’s a </a:t>
            </a:r>
            <a:r>
              <a:rPr lang="en-US" dirty="0" err="1" smtClean="0"/>
              <a:t>unpenalized</a:t>
            </a:r>
            <a:r>
              <a:rPr lang="en-US" dirty="0" smtClean="0"/>
              <a:t> parameter? </a:t>
            </a:r>
          </a:p>
          <a:p>
            <a:endParaRPr lang="en-US" dirty="0"/>
          </a:p>
          <a:p>
            <a:r>
              <a:rPr lang="en-US" dirty="0" smtClean="0"/>
              <a:t>Should we be fitting models with no intercept? Aren’t we then just forcing all groups into the model?</a:t>
            </a:r>
          </a:p>
          <a:p>
            <a:r>
              <a:rPr lang="en-US" dirty="0"/>
              <a:t>	</a:t>
            </a:r>
            <a:r>
              <a:rPr lang="en-US" dirty="0" smtClean="0"/>
              <a:t>Could we center the outcome?</a:t>
            </a:r>
          </a:p>
          <a:p>
            <a:r>
              <a:rPr lang="en-US" dirty="0"/>
              <a:t>	</a:t>
            </a:r>
            <a:r>
              <a:rPr lang="en-US" dirty="0" smtClean="0"/>
              <a:t>Only use effects coding</a:t>
            </a:r>
            <a:r>
              <a:rPr lang="en-US" dirty="0" smtClean="0"/>
              <a:t>?</a:t>
            </a:r>
          </a:p>
          <a:p>
            <a:endParaRPr lang="en-US" dirty="0"/>
          </a:p>
          <a:p>
            <a:r>
              <a:rPr lang="en-US" dirty="0" smtClean="0"/>
              <a:t>How much does sample size matter? Widowed was our smallest group (N = 19) and caused the most problems. Is that a coincidence?</a:t>
            </a:r>
            <a:endParaRPr lang="en-US" dirty="0"/>
          </a:p>
        </p:txBody>
      </p:sp>
      <p:sp>
        <p:nvSpPr>
          <p:cNvPr id="2" name="Slide Number Placeholder 1"/>
          <p:cNvSpPr>
            <a:spLocks noGrp="1"/>
          </p:cNvSpPr>
          <p:nvPr>
            <p:ph type="sldNum" sz="quarter" idx="12"/>
          </p:nvPr>
        </p:nvSpPr>
        <p:spPr/>
        <p:txBody>
          <a:bodyPr/>
          <a:lstStyle/>
          <a:p>
            <a:fld id="{6F921CF1-355D-4118-B2D7-6B1212D1F208}" type="slidenum">
              <a:rPr lang="en-US" smtClean="0"/>
              <a:t>36</a:t>
            </a:fld>
            <a:endParaRPr lang="en-US"/>
          </a:p>
        </p:txBody>
      </p:sp>
    </p:spTree>
    <p:extLst>
      <p:ext uri="{BB962C8B-B14F-4D97-AF65-F5344CB8AC3E}">
        <p14:creationId xmlns:p14="http://schemas.microsoft.com/office/powerpoint/2010/main" val="20980647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28600"/>
            <a:ext cx="6400800" cy="523220"/>
          </a:xfrm>
          <a:prstGeom prst="rect">
            <a:avLst/>
          </a:prstGeom>
          <a:solidFill>
            <a:schemeClr val="bg1">
              <a:lumMod val="75000"/>
              <a:alpha val="70000"/>
            </a:schemeClr>
          </a:solidFill>
        </p:spPr>
        <p:txBody>
          <a:bodyPr wrap="square" rtlCol="0">
            <a:spAutoFit/>
          </a:bodyPr>
          <a:lstStyle/>
          <a:p>
            <a:pPr algn="ctr"/>
            <a:r>
              <a:rPr lang="en-US" sz="2800" b="1" dirty="0" smtClean="0"/>
              <a:t>Predicting Wage</a:t>
            </a:r>
            <a:endParaRPr lang="en-US" sz="2800" b="1" dirty="0"/>
          </a:p>
        </p:txBody>
      </p:sp>
      <p:sp>
        <p:nvSpPr>
          <p:cNvPr id="7" name="TextBox 6"/>
          <p:cNvSpPr txBox="1"/>
          <p:nvPr/>
        </p:nvSpPr>
        <p:spPr>
          <a:xfrm>
            <a:off x="609600" y="967025"/>
            <a:ext cx="8001000" cy="369332"/>
          </a:xfrm>
          <a:prstGeom prst="rect">
            <a:avLst/>
          </a:prstGeom>
          <a:noFill/>
        </p:spPr>
        <p:txBody>
          <a:bodyPr wrap="square" rtlCol="0">
            <a:spAutoFit/>
          </a:bodyPr>
          <a:lstStyle/>
          <a:p>
            <a:r>
              <a:rPr lang="en-US" b="1" dirty="0" smtClean="0"/>
              <a:t>Goal: </a:t>
            </a:r>
            <a:r>
              <a:rPr lang="en-US" dirty="0" smtClean="0"/>
              <a:t>Use variables in Wage dataset to predict wage</a:t>
            </a:r>
            <a:endParaRPr lang="en-US" b="1" dirty="0"/>
          </a:p>
        </p:txBody>
      </p:sp>
      <p:sp>
        <p:nvSpPr>
          <p:cNvPr id="8" name="TextBox 7"/>
          <p:cNvSpPr txBox="1"/>
          <p:nvPr/>
        </p:nvSpPr>
        <p:spPr>
          <a:xfrm>
            <a:off x="609600" y="1461323"/>
            <a:ext cx="8077200" cy="3139321"/>
          </a:xfrm>
          <a:prstGeom prst="rect">
            <a:avLst/>
          </a:prstGeom>
          <a:noFill/>
        </p:spPr>
        <p:txBody>
          <a:bodyPr wrap="square" rtlCol="0">
            <a:spAutoFit/>
          </a:bodyPr>
          <a:lstStyle/>
          <a:p>
            <a:r>
              <a:rPr lang="en-US" dirty="0" smtClean="0"/>
              <a:t>We might use linear regression to predict wage.</a:t>
            </a:r>
          </a:p>
          <a:p>
            <a:endParaRPr lang="en-US" dirty="0"/>
          </a:p>
          <a:p>
            <a:r>
              <a:rPr lang="en-US" dirty="0" smtClean="0"/>
              <a:t>To include the categorical predictors we need to choose a specific coding strategy</a:t>
            </a:r>
          </a:p>
          <a:p>
            <a:pPr marL="742950" lvl="1" indent="-285750">
              <a:buFont typeface="Arial" panose="020B0604020202020204" pitchFamily="34" charset="0"/>
              <a:buChar char="•"/>
            </a:pPr>
            <a:r>
              <a:rPr lang="en-US" dirty="0" smtClean="0"/>
              <a:t>Indicator coding/dummy coding</a:t>
            </a:r>
          </a:p>
          <a:p>
            <a:pPr marL="742950" lvl="1" indent="-285750">
              <a:buFont typeface="Arial" panose="020B0604020202020204" pitchFamily="34" charset="0"/>
              <a:buChar char="•"/>
            </a:pPr>
            <a:r>
              <a:rPr lang="en-US" dirty="0" err="1" smtClean="0"/>
              <a:t>Helmert</a:t>
            </a:r>
            <a:r>
              <a:rPr lang="en-US" dirty="0" smtClean="0"/>
              <a:t> coding</a:t>
            </a:r>
          </a:p>
          <a:p>
            <a:pPr marL="742950" lvl="1" indent="-285750">
              <a:buFont typeface="Arial" panose="020B0604020202020204" pitchFamily="34" charset="0"/>
              <a:buChar char="•"/>
            </a:pPr>
            <a:r>
              <a:rPr lang="en-US" dirty="0"/>
              <a:t>S</a:t>
            </a:r>
            <a:r>
              <a:rPr lang="en-US" dirty="0" smtClean="0"/>
              <a:t>equential coding</a:t>
            </a:r>
          </a:p>
          <a:p>
            <a:pPr marL="742950" lvl="1" indent="-285750">
              <a:buFont typeface="Arial" panose="020B0604020202020204" pitchFamily="34" charset="0"/>
              <a:buChar char="•"/>
            </a:pPr>
            <a:r>
              <a:rPr lang="en-US" dirty="0" smtClean="0"/>
              <a:t>Effects coding</a:t>
            </a:r>
          </a:p>
          <a:p>
            <a:pPr marL="742950" lvl="1" indent="-285750">
              <a:buFont typeface="Arial" panose="020B0604020202020204" pitchFamily="34" charset="0"/>
              <a:buChar char="•"/>
            </a:pPr>
            <a:r>
              <a:rPr lang="en-US" i="1" dirty="0" smtClean="0"/>
              <a:t>Each option has multiple variants</a:t>
            </a:r>
            <a:endParaRPr lang="en-US" i="1" dirty="0"/>
          </a:p>
          <a:p>
            <a:endParaRPr lang="en-US" i="1" dirty="0" smtClean="0"/>
          </a:p>
          <a:p>
            <a:r>
              <a:rPr lang="en-US" dirty="0" smtClean="0"/>
              <a:t>As a starting point let’s choose indicator coding with the first category as the reference (this is the default in R). </a:t>
            </a:r>
          </a:p>
        </p:txBody>
      </p:sp>
      <p:sp>
        <p:nvSpPr>
          <p:cNvPr id="2" name="Slide Number Placeholder 1"/>
          <p:cNvSpPr>
            <a:spLocks noGrp="1"/>
          </p:cNvSpPr>
          <p:nvPr>
            <p:ph type="sldNum" sz="quarter" idx="12"/>
          </p:nvPr>
        </p:nvSpPr>
        <p:spPr/>
        <p:txBody>
          <a:bodyPr/>
          <a:lstStyle/>
          <a:p>
            <a:fld id="{6F921CF1-355D-4118-B2D7-6B1212D1F208}" type="slidenum">
              <a:rPr lang="en-US" smtClean="0"/>
              <a:t>4</a:t>
            </a:fld>
            <a:endParaRPr lang="en-US"/>
          </a:p>
        </p:txBody>
      </p:sp>
    </p:spTree>
    <p:extLst>
      <p:ext uri="{BB962C8B-B14F-4D97-AF65-F5344CB8AC3E}">
        <p14:creationId xmlns:p14="http://schemas.microsoft.com/office/powerpoint/2010/main" val="245525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28600"/>
            <a:ext cx="6400800" cy="523220"/>
          </a:xfrm>
          <a:prstGeom prst="rect">
            <a:avLst/>
          </a:prstGeom>
          <a:solidFill>
            <a:schemeClr val="bg1">
              <a:lumMod val="75000"/>
              <a:alpha val="70000"/>
            </a:schemeClr>
          </a:solidFill>
        </p:spPr>
        <p:txBody>
          <a:bodyPr wrap="square" rtlCol="0">
            <a:spAutoFit/>
          </a:bodyPr>
          <a:lstStyle/>
          <a:p>
            <a:pPr algn="ctr"/>
            <a:r>
              <a:rPr lang="en-US" sz="2800" b="1" dirty="0" smtClean="0"/>
              <a:t>Predicting Wage</a:t>
            </a:r>
            <a:endParaRPr lang="en-US" sz="2800" b="1" dirty="0"/>
          </a:p>
        </p:txBody>
      </p:sp>
      <p:sp>
        <p:nvSpPr>
          <p:cNvPr id="7" name="TextBox 6"/>
          <p:cNvSpPr txBox="1"/>
          <p:nvPr/>
        </p:nvSpPr>
        <p:spPr>
          <a:xfrm>
            <a:off x="571500" y="884429"/>
            <a:ext cx="8001000" cy="369332"/>
          </a:xfrm>
          <a:prstGeom prst="rect">
            <a:avLst/>
          </a:prstGeom>
          <a:noFill/>
        </p:spPr>
        <p:txBody>
          <a:bodyPr wrap="square" rtlCol="0">
            <a:spAutoFit/>
          </a:bodyPr>
          <a:lstStyle/>
          <a:p>
            <a:r>
              <a:rPr lang="en-US" b="1" dirty="0" smtClean="0"/>
              <a:t>Goal: </a:t>
            </a:r>
            <a:r>
              <a:rPr lang="en-US" dirty="0" smtClean="0"/>
              <a:t>Use variables in Wage dataset to predict wage</a:t>
            </a:r>
            <a:endParaRPr lang="en-US" b="1" dirty="0"/>
          </a:p>
        </p:txBody>
      </p:sp>
      <p:sp>
        <p:nvSpPr>
          <p:cNvPr id="2" name="Slide Number Placeholder 1"/>
          <p:cNvSpPr>
            <a:spLocks noGrp="1"/>
          </p:cNvSpPr>
          <p:nvPr>
            <p:ph type="sldNum" sz="quarter" idx="12"/>
          </p:nvPr>
        </p:nvSpPr>
        <p:spPr>
          <a:xfrm>
            <a:off x="6833151" y="6509440"/>
            <a:ext cx="2133600" cy="365125"/>
          </a:xfrm>
        </p:spPr>
        <p:txBody>
          <a:bodyPr/>
          <a:lstStyle/>
          <a:p>
            <a:fld id="{6F921CF1-355D-4118-B2D7-6B1212D1F208}" type="slidenum">
              <a:rPr lang="en-US" smtClean="0"/>
              <a:t>5</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784394371"/>
              </p:ext>
            </p:extLst>
          </p:nvPr>
        </p:nvGraphicFramePr>
        <p:xfrm>
          <a:off x="4432852" y="1253761"/>
          <a:ext cx="4533899" cy="539496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1143827689"/>
                    </a:ext>
                  </a:extLst>
                </a:gridCol>
                <a:gridCol w="1219200">
                  <a:extLst>
                    <a:ext uri="{9D8B030D-6E8A-4147-A177-3AD203B41FA5}">
                      <a16:colId xmlns:a16="http://schemas.microsoft.com/office/drawing/2014/main" val="2259363193"/>
                    </a:ext>
                  </a:extLst>
                </a:gridCol>
                <a:gridCol w="952500">
                  <a:extLst>
                    <a:ext uri="{9D8B030D-6E8A-4147-A177-3AD203B41FA5}">
                      <a16:colId xmlns:a16="http://schemas.microsoft.com/office/drawing/2014/main" val="1789810502"/>
                    </a:ext>
                  </a:extLst>
                </a:gridCol>
                <a:gridCol w="1219199">
                  <a:extLst>
                    <a:ext uri="{9D8B030D-6E8A-4147-A177-3AD203B41FA5}">
                      <a16:colId xmlns:a16="http://schemas.microsoft.com/office/drawing/2014/main" val="2829287187"/>
                    </a:ext>
                  </a:extLst>
                </a:gridCol>
              </a:tblGrid>
              <a:tr h="271231">
                <a:tc gridSpan="2">
                  <a:txBody>
                    <a:bodyPr/>
                    <a:lstStyle/>
                    <a:p>
                      <a:r>
                        <a:rPr lang="en-US" sz="1200" dirty="0" smtClean="0"/>
                        <a:t>Predictor</a:t>
                      </a:r>
                      <a:endParaRPr lang="en-US" sz="1200" dirty="0"/>
                    </a:p>
                  </a:txBody>
                  <a:tcPr/>
                </a:tc>
                <a:tc hMerge="1">
                  <a:txBody>
                    <a:bodyPr/>
                    <a:lstStyle/>
                    <a:p>
                      <a:endParaRPr lang="en-US"/>
                    </a:p>
                  </a:txBody>
                  <a:tcPr/>
                </a:tc>
                <a:tc>
                  <a:txBody>
                    <a:bodyPr/>
                    <a:lstStyle/>
                    <a:p>
                      <a:r>
                        <a:rPr lang="en-US" sz="1200" dirty="0" smtClean="0"/>
                        <a:t>Coefficient</a:t>
                      </a:r>
                      <a:endParaRPr lang="en-US" sz="1200" dirty="0"/>
                    </a:p>
                  </a:txBody>
                  <a:tcPr/>
                </a:tc>
                <a:tc>
                  <a:txBody>
                    <a:bodyPr/>
                    <a:lstStyle/>
                    <a:p>
                      <a:r>
                        <a:rPr lang="en-US" sz="1200" dirty="0" smtClean="0"/>
                        <a:t>Standard</a:t>
                      </a:r>
                      <a:r>
                        <a:rPr lang="en-US" sz="1200" baseline="0" dirty="0" smtClean="0"/>
                        <a:t> Error</a:t>
                      </a:r>
                      <a:endParaRPr lang="en-US" sz="1200" dirty="0"/>
                    </a:p>
                  </a:txBody>
                  <a:tcPr/>
                </a:tc>
                <a:extLst>
                  <a:ext uri="{0D108BD9-81ED-4DB2-BD59-A6C34878D82A}">
                    <a16:rowId xmlns:a16="http://schemas.microsoft.com/office/drawing/2014/main" val="1208689382"/>
                  </a:ext>
                </a:extLst>
              </a:tr>
              <a:tr h="271231">
                <a:tc gridSpan="2">
                  <a:txBody>
                    <a:bodyPr/>
                    <a:lstStyle/>
                    <a:p>
                      <a:r>
                        <a:rPr lang="en-US" sz="1200" dirty="0" smtClean="0"/>
                        <a:t>Intercept</a:t>
                      </a:r>
                    </a:p>
                  </a:txBody>
                  <a:tcPr>
                    <a:solidFill>
                      <a:srgbClr val="92D050"/>
                    </a:solidFill>
                  </a:tcPr>
                </a:tc>
                <a:tc hMerge="1">
                  <a:txBody>
                    <a:bodyPr/>
                    <a:lstStyle/>
                    <a:p>
                      <a:endParaRPr lang="en-US"/>
                    </a:p>
                  </a:txBody>
                  <a:tcPr/>
                </a:tc>
                <a:tc>
                  <a:txBody>
                    <a:bodyPr/>
                    <a:lstStyle/>
                    <a:p>
                      <a:r>
                        <a:rPr lang="en-US" sz="1200" dirty="0" smtClean="0"/>
                        <a:t>-2423.32</a:t>
                      </a:r>
                      <a:endParaRPr lang="en-US" sz="1200" dirty="0"/>
                    </a:p>
                  </a:txBody>
                  <a:tcPr>
                    <a:solidFill>
                      <a:srgbClr val="92D050"/>
                    </a:solidFill>
                  </a:tcPr>
                </a:tc>
                <a:tc>
                  <a:txBody>
                    <a:bodyPr/>
                    <a:lstStyle/>
                    <a:p>
                      <a:r>
                        <a:rPr lang="en-US" sz="1200" dirty="0" smtClean="0"/>
                        <a:t>616.50</a:t>
                      </a:r>
                      <a:endParaRPr lang="en-US" sz="1200" dirty="0"/>
                    </a:p>
                  </a:txBody>
                  <a:tcPr>
                    <a:solidFill>
                      <a:srgbClr val="92D050"/>
                    </a:solidFill>
                  </a:tcPr>
                </a:tc>
                <a:extLst>
                  <a:ext uri="{0D108BD9-81ED-4DB2-BD59-A6C34878D82A}">
                    <a16:rowId xmlns:a16="http://schemas.microsoft.com/office/drawing/2014/main" val="1935562728"/>
                  </a:ext>
                </a:extLst>
              </a:tr>
              <a:tr h="271231">
                <a:tc gridSpan="2">
                  <a:txBody>
                    <a:bodyPr/>
                    <a:lstStyle/>
                    <a:p>
                      <a:r>
                        <a:rPr lang="en-US" sz="1200" dirty="0" smtClean="0"/>
                        <a:t>Year</a:t>
                      </a:r>
                      <a:endParaRPr lang="en-US" sz="1200" dirty="0"/>
                    </a:p>
                  </a:txBody>
                  <a:tcPr>
                    <a:solidFill>
                      <a:srgbClr val="92D050"/>
                    </a:solidFill>
                  </a:tcPr>
                </a:tc>
                <a:tc hMerge="1">
                  <a:txBody>
                    <a:bodyPr/>
                    <a:lstStyle/>
                    <a:p>
                      <a:endParaRPr lang="en-US"/>
                    </a:p>
                  </a:txBody>
                  <a:tcPr/>
                </a:tc>
                <a:tc>
                  <a:txBody>
                    <a:bodyPr/>
                    <a:lstStyle/>
                    <a:p>
                      <a:r>
                        <a:rPr lang="en-US" sz="1200" dirty="0" smtClean="0"/>
                        <a:t>1.24</a:t>
                      </a:r>
                      <a:endParaRPr lang="en-US" sz="1200" dirty="0"/>
                    </a:p>
                  </a:txBody>
                  <a:tcPr>
                    <a:solidFill>
                      <a:srgbClr val="92D050"/>
                    </a:solidFill>
                  </a:tcPr>
                </a:tc>
                <a:tc>
                  <a:txBody>
                    <a:bodyPr/>
                    <a:lstStyle/>
                    <a:p>
                      <a:r>
                        <a:rPr lang="en-US" sz="1200" dirty="0" smtClean="0"/>
                        <a:t>0.31</a:t>
                      </a:r>
                      <a:endParaRPr lang="en-US" sz="1200" dirty="0"/>
                    </a:p>
                  </a:txBody>
                  <a:tcPr>
                    <a:solidFill>
                      <a:srgbClr val="92D050"/>
                    </a:solidFill>
                  </a:tcPr>
                </a:tc>
                <a:extLst>
                  <a:ext uri="{0D108BD9-81ED-4DB2-BD59-A6C34878D82A}">
                    <a16:rowId xmlns:a16="http://schemas.microsoft.com/office/drawing/2014/main" val="1660786139"/>
                  </a:ext>
                </a:extLst>
              </a:tr>
              <a:tr h="271231">
                <a:tc gridSpan="2">
                  <a:txBody>
                    <a:bodyPr/>
                    <a:lstStyle/>
                    <a:p>
                      <a:r>
                        <a:rPr lang="en-US" sz="1200" dirty="0" smtClean="0"/>
                        <a:t>Age</a:t>
                      </a:r>
                      <a:endParaRPr lang="en-US" sz="1200" dirty="0"/>
                    </a:p>
                  </a:txBody>
                  <a:tcPr>
                    <a:solidFill>
                      <a:srgbClr val="92D050"/>
                    </a:solidFill>
                  </a:tcPr>
                </a:tc>
                <a:tc hMerge="1">
                  <a:txBody>
                    <a:bodyPr/>
                    <a:lstStyle/>
                    <a:p>
                      <a:endParaRPr lang="en-US"/>
                    </a:p>
                  </a:txBody>
                  <a:tcPr/>
                </a:tc>
                <a:tc>
                  <a:txBody>
                    <a:bodyPr/>
                    <a:lstStyle/>
                    <a:p>
                      <a:r>
                        <a:rPr lang="en-US" sz="1200" dirty="0" smtClean="0"/>
                        <a:t>0.27</a:t>
                      </a:r>
                      <a:endParaRPr lang="en-US" sz="1200" dirty="0"/>
                    </a:p>
                  </a:txBody>
                  <a:tcPr>
                    <a:solidFill>
                      <a:srgbClr val="92D050"/>
                    </a:solidFill>
                  </a:tcPr>
                </a:tc>
                <a:tc>
                  <a:txBody>
                    <a:bodyPr/>
                    <a:lstStyle/>
                    <a:p>
                      <a:r>
                        <a:rPr lang="en-US" sz="1200" dirty="0" smtClean="0"/>
                        <a:t>0.06</a:t>
                      </a:r>
                      <a:endParaRPr lang="en-US" sz="1200" dirty="0"/>
                    </a:p>
                  </a:txBody>
                  <a:tcPr>
                    <a:solidFill>
                      <a:srgbClr val="92D050"/>
                    </a:solidFill>
                  </a:tcPr>
                </a:tc>
                <a:extLst>
                  <a:ext uri="{0D108BD9-81ED-4DB2-BD59-A6C34878D82A}">
                    <a16:rowId xmlns:a16="http://schemas.microsoft.com/office/drawing/2014/main" val="1032584484"/>
                  </a:ext>
                </a:extLst>
              </a:tr>
              <a:tr h="271231">
                <a:tc gridSpan="2">
                  <a:txBody>
                    <a:bodyPr/>
                    <a:lstStyle/>
                    <a:p>
                      <a:r>
                        <a:rPr lang="en-US" sz="1200" dirty="0" smtClean="0"/>
                        <a:t>Married (vs. Single)</a:t>
                      </a:r>
                      <a:endParaRPr lang="en-US" sz="1200" dirty="0"/>
                    </a:p>
                  </a:txBody>
                  <a:tcPr>
                    <a:solidFill>
                      <a:srgbClr val="92D050"/>
                    </a:solidFill>
                  </a:tcPr>
                </a:tc>
                <a:tc hMerge="1">
                  <a:txBody>
                    <a:bodyPr/>
                    <a:lstStyle/>
                    <a:p>
                      <a:endParaRPr lang="en-US"/>
                    </a:p>
                  </a:txBody>
                  <a:tcPr/>
                </a:tc>
                <a:tc>
                  <a:txBody>
                    <a:bodyPr/>
                    <a:lstStyle/>
                    <a:p>
                      <a:r>
                        <a:rPr lang="en-US" sz="1200" dirty="0" smtClean="0"/>
                        <a:t>17.18</a:t>
                      </a:r>
                      <a:endParaRPr lang="en-US" sz="1200" dirty="0"/>
                    </a:p>
                  </a:txBody>
                  <a:tcPr>
                    <a:solidFill>
                      <a:srgbClr val="92D050"/>
                    </a:solidFill>
                  </a:tcPr>
                </a:tc>
                <a:tc>
                  <a:txBody>
                    <a:bodyPr/>
                    <a:lstStyle/>
                    <a:p>
                      <a:r>
                        <a:rPr lang="en-US" sz="1200" dirty="0" smtClean="0"/>
                        <a:t>1.72</a:t>
                      </a:r>
                      <a:endParaRPr lang="en-US" sz="1200" dirty="0"/>
                    </a:p>
                  </a:txBody>
                  <a:tcPr>
                    <a:solidFill>
                      <a:srgbClr val="92D050"/>
                    </a:solidFill>
                  </a:tcPr>
                </a:tc>
                <a:extLst>
                  <a:ext uri="{0D108BD9-81ED-4DB2-BD59-A6C34878D82A}">
                    <a16:rowId xmlns:a16="http://schemas.microsoft.com/office/drawing/2014/main" val="1326256324"/>
                  </a:ext>
                </a:extLst>
              </a:tr>
              <a:tr h="271231">
                <a:tc gridSpan="2">
                  <a:txBody>
                    <a:bodyPr/>
                    <a:lstStyle/>
                    <a:p>
                      <a:r>
                        <a:rPr lang="en-US" sz="1200" dirty="0" smtClean="0"/>
                        <a:t>Widowed</a:t>
                      </a:r>
                      <a:r>
                        <a:rPr lang="en-US" sz="1200" baseline="0" dirty="0" smtClean="0"/>
                        <a:t> (vs. Single)</a:t>
                      </a:r>
                    </a:p>
                  </a:txBody>
                  <a:tcPr>
                    <a:solidFill>
                      <a:schemeClr val="accent1">
                        <a:lumMod val="20000"/>
                        <a:lumOff val="80000"/>
                      </a:schemeClr>
                    </a:solidFill>
                  </a:tcPr>
                </a:tc>
                <a:tc hMerge="1">
                  <a:txBody>
                    <a:bodyPr/>
                    <a:lstStyle/>
                    <a:p>
                      <a:endParaRPr lang="en-US"/>
                    </a:p>
                  </a:txBody>
                  <a:tcPr/>
                </a:tc>
                <a:tc>
                  <a:txBody>
                    <a:bodyPr/>
                    <a:lstStyle/>
                    <a:p>
                      <a:r>
                        <a:rPr lang="en-US" sz="1200" dirty="0" smtClean="0"/>
                        <a:t>2.05</a:t>
                      </a:r>
                      <a:endParaRPr lang="en-US" sz="1200" dirty="0"/>
                    </a:p>
                  </a:txBody>
                  <a:tcPr>
                    <a:solidFill>
                      <a:schemeClr val="accent1">
                        <a:lumMod val="20000"/>
                        <a:lumOff val="80000"/>
                      </a:schemeClr>
                    </a:solidFill>
                  </a:tcPr>
                </a:tc>
                <a:tc>
                  <a:txBody>
                    <a:bodyPr/>
                    <a:lstStyle/>
                    <a:p>
                      <a:r>
                        <a:rPr lang="en-US" sz="1200" dirty="0" smtClean="0"/>
                        <a:t>8.01</a:t>
                      </a:r>
                      <a:endParaRPr lang="en-US" sz="1200" dirty="0"/>
                    </a:p>
                  </a:txBody>
                  <a:tcPr>
                    <a:solidFill>
                      <a:schemeClr val="accent1">
                        <a:lumMod val="20000"/>
                        <a:lumOff val="80000"/>
                      </a:schemeClr>
                    </a:solidFill>
                  </a:tcPr>
                </a:tc>
                <a:extLst>
                  <a:ext uri="{0D108BD9-81ED-4DB2-BD59-A6C34878D82A}">
                    <a16:rowId xmlns:a16="http://schemas.microsoft.com/office/drawing/2014/main" val="3991907912"/>
                  </a:ext>
                </a:extLst>
              </a:tr>
              <a:tr h="271231">
                <a:tc gridSpan="2">
                  <a:txBody>
                    <a:bodyPr/>
                    <a:lstStyle/>
                    <a:p>
                      <a:r>
                        <a:rPr lang="en-US" sz="1200" dirty="0" smtClean="0"/>
                        <a:t>Divorced (vs. Single)</a:t>
                      </a:r>
                      <a:endParaRPr lang="en-US" sz="1200" dirty="0"/>
                    </a:p>
                  </a:txBody>
                  <a:tcPr>
                    <a:solidFill>
                      <a:schemeClr val="accent1">
                        <a:lumMod val="20000"/>
                        <a:lumOff val="80000"/>
                      </a:schemeClr>
                    </a:solidFill>
                  </a:tcPr>
                </a:tc>
                <a:tc hMerge="1">
                  <a:txBody>
                    <a:bodyPr/>
                    <a:lstStyle/>
                    <a:p>
                      <a:endParaRPr lang="en-US"/>
                    </a:p>
                  </a:txBody>
                  <a:tcPr/>
                </a:tc>
                <a:tc>
                  <a:txBody>
                    <a:bodyPr/>
                    <a:lstStyle/>
                    <a:p>
                      <a:r>
                        <a:rPr lang="en-US" sz="1200" dirty="0" smtClean="0"/>
                        <a:t>3.97</a:t>
                      </a:r>
                      <a:endParaRPr lang="en-US" sz="1200" dirty="0"/>
                    </a:p>
                  </a:txBody>
                  <a:tcPr>
                    <a:solidFill>
                      <a:schemeClr val="accent1">
                        <a:lumMod val="20000"/>
                        <a:lumOff val="80000"/>
                      </a:schemeClr>
                    </a:solidFill>
                  </a:tcPr>
                </a:tc>
                <a:tc>
                  <a:txBody>
                    <a:bodyPr/>
                    <a:lstStyle/>
                    <a:p>
                      <a:r>
                        <a:rPr lang="en-US" sz="1200" dirty="0" smtClean="0"/>
                        <a:t>2.89</a:t>
                      </a:r>
                      <a:endParaRPr lang="en-US" sz="1200" dirty="0"/>
                    </a:p>
                  </a:txBody>
                  <a:tcPr>
                    <a:solidFill>
                      <a:schemeClr val="accent1">
                        <a:lumMod val="20000"/>
                        <a:lumOff val="80000"/>
                      </a:schemeClr>
                    </a:solidFill>
                  </a:tcPr>
                </a:tc>
                <a:extLst>
                  <a:ext uri="{0D108BD9-81ED-4DB2-BD59-A6C34878D82A}">
                    <a16:rowId xmlns:a16="http://schemas.microsoft.com/office/drawing/2014/main" val="2529163061"/>
                  </a:ext>
                </a:extLst>
              </a:tr>
              <a:tr h="271231">
                <a:tc gridSpan="2">
                  <a:txBody>
                    <a:bodyPr/>
                    <a:lstStyle/>
                    <a:p>
                      <a:r>
                        <a:rPr lang="en-US" sz="1200" dirty="0" smtClean="0"/>
                        <a:t>Separated (vs. Single)</a:t>
                      </a:r>
                      <a:endParaRPr lang="en-US" sz="1200" dirty="0"/>
                    </a:p>
                  </a:txBody>
                  <a:tcPr>
                    <a:solidFill>
                      <a:srgbClr val="FFC000"/>
                    </a:solidFill>
                  </a:tcPr>
                </a:tc>
                <a:tc hMerge="1">
                  <a:txBody>
                    <a:bodyPr/>
                    <a:lstStyle/>
                    <a:p>
                      <a:endParaRPr lang="en-US"/>
                    </a:p>
                  </a:txBody>
                  <a:tcPr/>
                </a:tc>
                <a:tc>
                  <a:txBody>
                    <a:bodyPr/>
                    <a:lstStyle/>
                    <a:p>
                      <a:r>
                        <a:rPr lang="en-US" sz="1200" dirty="0" smtClean="0"/>
                        <a:t>11.53</a:t>
                      </a:r>
                      <a:endParaRPr lang="en-US" sz="1200" dirty="0"/>
                    </a:p>
                  </a:txBody>
                  <a:tcPr>
                    <a:solidFill>
                      <a:srgbClr val="FFC000"/>
                    </a:solidFill>
                  </a:tcPr>
                </a:tc>
                <a:tc>
                  <a:txBody>
                    <a:bodyPr/>
                    <a:lstStyle/>
                    <a:p>
                      <a:r>
                        <a:rPr lang="en-US" sz="1200" dirty="0" smtClean="0"/>
                        <a:t>4.84</a:t>
                      </a:r>
                      <a:endParaRPr lang="en-US" sz="1200" dirty="0"/>
                    </a:p>
                  </a:txBody>
                  <a:tcPr>
                    <a:solidFill>
                      <a:srgbClr val="FFC000"/>
                    </a:solidFill>
                  </a:tcPr>
                </a:tc>
                <a:extLst>
                  <a:ext uri="{0D108BD9-81ED-4DB2-BD59-A6C34878D82A}">
                    <a16:rowId xmlns:a16="http://schemas.microsoft.com/office/drawing/2014/main" val="3790984139"/>
                  </a:ext>
                </a:extLst>
              </a:tr>
              <a:tr h="271231">
                <a:tc gridSpan="2">
                  <a:txBody>
                    <a:bodyPr/>
                    <a:lstStyle/>
                    <a:p>
                      <a:r>
                        <a:rPr lang="en-US" sz="1200" dirty="0" smtClean="0"/>
                        <a:t>Black (vs. White)</a:t>
                      </a:r>
                      <a:endParaRPr lang="en-US" sz="1200" dirty="0"/>
                    </a:p>
                  </a:txBody>
                  <a:tcPr>
                    <a:solidFill>
                      <a:srgbClr val="FFC000"/>
                    </a:solidFill>
                  </a:tcPr>
                </a:tc>
                <a:tc hMerge="1">
                  <a:txBody>
                    <a:bodyPr/>
                    <a:lstStyle/>
                    <a:p>
                      <a:endParaRPr lang="en-US"/>
                    </a:p>
                  </a:txBody>
                  <a:tcPr/>
                </a:tc>
                <a:tc>
                  <a:txBody>
                    <a:bodyPr/>
                    <a:lstStyle/>
                    <a:p>
                      <a:r>
                        <a:rPr lang="en-US" sz="1200" dirty="0" smtClean="0"/>
                        <a:t>-5.10</a:t>
                      </a:r>
                      <a:endParaRPr lang="en-US" sz="1200" dirty="0"/>
                    </a:p>
                  </a:txBody>
                  <a:tcPr>
                    <a:solidFill>
                      <a:srgbClr val="FFC000"/>
                    </a:solidFill>
                  </a:tcPr>
                </a:tc>
                <a:tc>
                  <a:txBody>
                    <a:bodyPr/>
                    <a:lstStyle/>
                    <a:p>
                      <a:r>
                        <a:rPr lang="en-US" sz="1200" dirty="0" smtClean="0"/>
                        <a:t>2.15</a:t>
                      </a:r>
                      <a:endParaRPr lang="en-US" sz="1200" dirty="0"/>
                    </a:p>
                  </a:txBody>
                  <a:tcPr>
                    <a:solidFill>
                      <a:srgbClr val="FFC000"/>
                    </a:solidFill>
                  </a:tcPr>
                </a:tc>
                <a:extLst>
                  <a:ext uri="{0D108BD9-81ED-4DB2-BD59-A6C34878D82A}">
                    <a16:rowId xmlns:a16="http://schemas.microsoft.com/office/drawing/2014/main" val="1810855320"/>
                  </a:ext>
                </a:extLst>
              </a:tr>
              <a:tr h="271231">
                <a:tc gridSpan="2">
                  <a:txBody>
                    <a:bodyPr/>
                    <a:lstStyle/>
                    <a:p>
                      <a:r>
                        <a:rPr lang="en-US" sz="1200" dirty="0" smtClean="0"/>
                        <a:t>Asian (vs. White)</a:t>
                      </a:r>
                      <a:endParaRPr lang="en-US" sz="1200" dirty="0"/>
                    </a:p>
                  </a:txBody>
                  <a:tcPr>
                    <a:solidFill>
                      <a:schemeClr val="accent1">
                        <a:lumMod val="20000"/>
                        <a:lumOff val="80000"/>
                      </a:schemeClr>
                    </a:solidFill>
                  </a:tcPr>
                </a:tc>
                <a:tc hMerge="1">
                  <a:txBody>
                    <a:bodyPr/>
                    <a:lstStyle/>
                    <a:p>
                      <a:endParaRPr lang="en-US"/>
                    </a:p>
                  </a:txBody>
                  <a:tcPr/>
                </a:tc>
                <a:tc>
                  <a:txBody>
                    <a:bodyPr/>
                    <a:lstStyle/>
                    <a:p>
                      <a:r>
                        <a:rPr lang="en-US" sz="1200" dirty="0" smtClean="0"/>
                        <a:t>-2.81</a:t>
                      </a:r>
                      <a:endParaRPr lang="en-US" sz="1200" dirty="0"/>
                    </a:p>
                  </a:txBody>
                  <a:tcPr>
                    <a:solidFill>
                      <a:schemeClr val="accent1">
                        <a:lumMod val="20000"/>
                        <a:lumOff val="80000"/>
                      </a:schemeClr>
                    </a:solidFill>
                  </a:tcPr>
                </a:tc>
                <a:tc>
                  <a:txBody>
                    <a:bodyPr/>
                    <a:lstStyle/>
                    <a:p>
                      <a:r>
                        <a:rPr lang="en-US" sz="1200" dirty="0" smtClean="0"/>
                        <a:t>2.60</a:t>
                      </a:r>
                      <a:endParaRPr lang="en-US" sz="1200" dirty="0"/>
                    </a:p>
                  </a:txBody>
                  <a:tcPr>
                    <a:solidFill>
                      <a:schemeClr val="accent1">
                        <a:lumMod val="20000"/>
                        <a:lumOff val="80000"/>
                      </a:schemeClr>
                    </a:solidFill>
                  </a:tcPr>
                </a:tc>
                <a:extLst>
                  <a:ext uri="{0D108BD9-81ED-4DB2-BD59-A6C34878D82A}">
                    <a16:rowId xmlns:a16="http://schemas.microsoft.com/office/drawing/2014/main" val="413729428"/>
                  </a:ext>
                </a:extLst>
              </a:tr>
              <a:tr h="271231">
                <a:tc gridSpan="2">
                  <a:txBody>
                    <a:bodyPr/>
                    <a:lstStyle/>
                    <a:p>
                      <a:r>
                        <a:rPr lang="en-US" sz="1200" dirty="0" smtClean="0"/>
                        <a:t>Other (vs. White)</a:t>
                      </a:r>
                      <a:endParaRPr lang="en-US" sz="1200" dirty="0"/>
                    </a:p>
                  </a:txBody>
                  <a:tcPr>
                    <a:solidFill>
                      <a:schemeClr val="accent1">
                        <a:lumMod val="20000"/>
                        <a:lumOff val="80000"/>
                      </a:schemeClr>
                    </a:solidFill>
                  </a:tcPr>
                </a:tc>
                <a:tc hMerge="1">
                  <a:txBody>
                    <a:bodyPr/>
                    <a:lstStyle/>
                    <a:p>
                      <a:endParaRPr lang="en-US"/>
                    </a:p>
                  </a:txBody>
                  <a:tcPr/>
                </a:tc>
                <a:tc>
                  <a:txBody>
                    <a:bodyPr/>
                    <a:lstStyle/>
                    <a:p>
                      <a:r>
                        <a:rPr lang="en-US" sz="1200" dirty="0" smtClean="0"/>
                        <a:t>-6.06</a:t>
                      </a:r>
                      <a:endParaRPr lang="en-US" sz="1200" dirty="0"/>
                    </a:p>
                  </a:txBody>
                  <a:tcPr>
                    <a:solidFill>
                      <a:schemeClr val="accent1">
                        <a:lumMod val="20000"/>
                        <a:lumOff val="80000"/>
                      </a:schemeClr>
                    </a:solidFill>
                  </a:tcPr>
                </a:tc>
                <a:tc>
                  <a:txBody>
                    <a:bodyPr/>
                    <a:lstStyle/>
                    <a:p>
                      <a:r>
                        <a:rPr lang="en-US" sz="1200" dirty="0" smtClean="0"/>
                        <a:t>5.67</a:t>
                      </a:r>
                      <a:endParaRPr lang="en-US" sz="1200" dirty="0"/>
                    </a:p>
                  </a:txBody>
                  <a:tcPr>
                    <a:solidFill>
                      <a:schemeClr val="accent1">
                        <a:lumMod val="20000"/>
                        <a:lumOff val="80000"/>
                      </a:schemeClr>
                    </a:solidFill>
                  </a:tcPr>
                </a:tc>
                <a:extLst>
                  <a:ext uri="{0D108BD9-81ED-4DB2-BD59-A6C34878D82A}">
                    <a16:rowId xmlns:a16="http://schemas.microsoft.com/office/drawing/2014/main" val="1070340356"/>
                  </a:ext>
                </a:extLst>
              </a:tr>
              <a:tr h="271231">
                <a:tc gridSpan="2">
                  <a:txBody>
                    <a:bodyPr/>
                    <a:lstStyle/>
                    <a:p>
                      <a:r>
                        <a:rPr lang="en-US" sz="1200" dirty="0" smtClean="0"/>
                        <a:t>HS Grad (vs. &lt; HS)</a:t>
                      </a:r>
                      <a:endParaRPr lang="en-US" sz="1200" dirty="0"/>
                    </a:p>
                  </a:txBody>
                  <a:tcPr>
                    <a:solidFill>
                      <a:srgbClr val="FFFF00"/>
                    </a:solidFill>
                  </a:tcPr>
                </a:tc>
                <a:tc hMerge="1">
                  <a:txBody>
                    <a:bodyPr/>
                    <a:lstStyle/>
                    <a:p>
                      <a:endParaRPr lang="en-US"/>
                    </a:p>
                  </a:txBody>
                  <a:tcPr/>
                </a:tc>
                <a:tc>
                  <a:txBody>
                    <a:bodyPr/>
                    <a:lstStyle/>
                    <a:p>
                      <a:r>
                        <a:rPr lang="en-US" sz="1200" dirty="0" smtClean="0"/>
                        <a:t>7.76</a:t>
                      </a:r>
                      <a:endParaRPr lang="en-US" sz="1200" dirty="0"/>
                    </a:p>
                  </a:txBody>
                  <a:tcPr>
                    <a:solidFill>
                      <a:srgbClr val="FFFF00"/>
                    </a:solidFill>
                  </a:tcPr>
                </a:tc>
                <a:tc>
                  <a:txBody>
                    <a:bodyPr/>
                    <a:lstStyle/>
                    <a:p>
                      <a:r>
                        <a:rPr lang="en-US" sz="1200" dirty="0" smtClean="0"/>
                        <a:t>2.37</a:t>
                      </a:r>
                      <a:endParaRPr lang="en-US" sz="1200" dirty="0"/>
                    </a:p>
                  </a:txBody>
                  <a:tcPr>
                    <a:solidFill>
                      <a:srgbClr val="FFFF00"/>
                    </a:solidFill>
                  </a:tcPr>
                </a:tc>
                <a:extLst>
                  <a:ext uri="{0D108BD9-81ED-4DB2-BD59-A6C34878D82A}">
                    <a16:rowId xmlns:a16="http://schemas.microsoft.com/office/drawing/2014/main" val="3714210056"/>
                  </a:ext>
                </a:extLst>
              </a:tr>
              <a:tr h="271231">
                <a:tc gridSpan="2">
                  <a:txBody>
                    <a:bodyPr/>
                    <a:lstStyle/>
                    <a:p>
                      <a:r>
                        <a:rPr lang="en-US" sz="1200" dirty="0" smtClean="0"/>
                        <a:t>Some College (vs. &lt; HS)</a:t>
                      </a:r>
                      <a:endParaRPr lang="en-US" sz="1200" dirty="0"/>
                    </a:p>
                  </a:txBody>
                  <a:tcPr>
                    <a:solidFill>
                      <a:srgbClr val="92D050"/>
                    </a:solidFill>
                  </a:tcPr>
                </a:tc>
                <a:tc hMerge="1">
                  <a:txBody>
                    <a:bodyPr/>
                    <a:lstStyle/>
                    <a:p>
                      <a:endParaRPr lang="en-US"/>
                    </a:p>
                  </a:txBody>
                  <a:tcPr/>
                </a:tc>
                <a:tc>
                  <a:txBody>
                    <a:bodyPr/>
                    <a:lstStyle/>
                    <a:p>
                      <a:r>
                        <a:rPr lang="en-US" sz="1200" dirty="0" smtClean="0"/>
                        <a:t>18.34</a:t>
                      </a:r>
                      <a:endParaRPr lang="en-US" sz="1200" dirty="0"/>
                    </a:p>
                  </a:txBody>
                  <a:tcPr>
                    <a:solidFill>
                      <a:srgbClr val="92D050"/>
                    </a:solidFill>
                  </a:tcPr>
                </a:tc>
                <a:tc>
                  <a:txBody>
                    <a:bodyPr/>
                    <a:lstStyle/>
                    <a:p>
                      <a:r>
                        <a:rPr lang="en-US" sz="1200" dirty="0" smtClean="0"/>
                        <a:t>2.52</a:t>
                      </a:r>
                      <a:endParaRPr lang="en-US" sz="1200" dirty="0"/>
                    </a:p>
                  </a:txBody>
                  <a:tcPr>
                    <a:solidFill>
                      <a:srgbClr val="92D050"/>
                    </a:solidFill>
                  </a:tcPr>
                </a:tc>
                <a:extLst>
                  <a:ext uri="{0D108BD9-81ED-4DB2-BD59-A6C34878D82A}">
                    <a16:rowId xmlns:a16="http://schemas.microsoft.com/office/drawing/2014/main" val="2949143609"/>
                  </a:ext>
                </a:extLst>
              </a:tr>
              <a:tr h="271231">
                <a:tc gridSpan="2">
                  <a:txBody>
                    <a:bodyPr/>
                    <a:lstStyle/>
                    <a:p>
                      <a:r>
                        <a:rPr lang="en-US" sz="1200" dirty="0" smtClean="0"/>
                        <a:t>College Grad (vs. &lt; HS)</a:t>
                      </a:r>
                      <a:endParaRPr lang="en-US" sz="1200" dirty="0"/>
                    </a:p>
                  </a:txBody>
                  <a:tcPr>
                    <a:solidFill>
                      <a:srgbClr val="92D050"/>
                    </a:solidFill>
                  </a:tcPr>
                </a:tc>
                <a:tc hMerge="1">
                  <a:txBody>
                    <a:bodyPr/>
                    <a:lstStyle/>
                    <a:p>
                      <a:endParaRPr lang="en-US"/>
                    </a:p>
                  </a:txBody>
                  <a:tcPr/>
                </a:tc>
                <a:tc>
                  <a:txBody>
                    <a:bodyPr/>
                    <a:lstStyle/>
                    <a:p>
                      <a:r>
                        <a:rPr lang="en-US" sz="1200" dirty="0" smtClean="0"/>
                        <a:t>31.24</a:t>
                      </a:r>
                      <a:endParaRPr lang="en-US" sz="1200" dirty="0"/>
                    </a:p>
                  </a:txBody>
                  <a:tcPr>
                    <a:solidFill>
                      <a:srgbClr val="92D050"/>
                    </a:solidFill>
                  </a:tcPr>
                </a:tc>
                <a:tc>
                  <a:txBody>
                    <a:bodyPr/>
                    <a:lstStyle/>
                    <a:p>
                      <a:r>
                        <a:rPr lang="en-US" sz="1200" dirty="0" smtClean="0"/>
                        <a:t>2.55</a:t>
                      </a:r>
                      <a:endParaRPr lang="en-US" sz="1200" dirty="0"/>
                    </a:p>
                  </a:txBody>
                  <a:tcPr>
                    <a:solidFill>
                      <a:srgbClr val="92D050"/>
                    </a:solidFill>
                  </a:tcPr>
                </a:tc>
                <a:extLst>
                  <a:ext uri="{0D108BD9-81ED-4DB2-BD59-A6C34878D82A}">
                    <a16:rowId xmlns:a16="http://schemas.microsoft.com/office/drawing/2014/main" val="3599751930"/>
                  </a:ext>
                </a:extLst>
              </a:tr>
              <a:tr h="271231">
                <a:tc gridSpan="2">
                  <a:txBody>
                    <a:bodyPr/>
                    <a:lstStyle/>
                    <a:p>
                      <a:r>
                        <a:rPr lang="en-US" sz="1200" dirty="0" smtClean="0"/>
                        <a:t>Advanced Degree (vs. &lt; HS)</a:t>
                      </a:r>
                      <a:endParaRPr lang="en-US" sz="1200" dirty="0"/>
                    </a:p>
                  </a:txBody>
                  <a:tcPr>
                    <a:solidFill>
                      <a:srgbClr val="92D050"/>
                    </a:solidFill>
                  </a:tcPr>
                </a:tc>
                <a:tc hMerge="1">
                  <a:txBody>
                    <a:bodyPr/>
                    <a:lstStyle/>
                    <a:p>
                      <a:endParaRPr lang="en-US"/>
                    </a:p>
                  </a:txBody>
                  <a:tcPr/>
                </a:tc>
                <a:tc>
                  <a:txBody>
                    <a:bodyPr/>
                    <a:lstStyle/>
                    <a:p>
                      <a:r>
                        <a:rPr lang="en-US" sz="1200" dirty="0" smtClean="0"/>
                        <a:t>53.95</a:t>
                      </a:r>
                      <a:endParaRPr lang="en-US" sz="1200" dirty="0"/>
                    </a:p>
                  </a:txBody>
                  <a:tcPr>
                    <a:solidFill>
                      <a:srgbClr val="92D050"/>
                    </a:solidFill>
                  </a:tcPr>
                </a:tc>
                <a:tc>
                  <a:txBody>
                    <a:bodyPr/>
                    <a:lstStyle/>
                    <a:p>
                      <a:r>
                        <a:rPr lang="en-US" sz="1200" dirty="0" smtClean="0"/>
                        <a:t>2.81</a:t>
                      </a:r>
                      <a:endParaRPr lang="en-US" sz="1200" dirty="0"/>
                    </a:p>
                  </a:txBody>
                  <a:tcPr>
                    <a:solidFill>
                      <a:srgbClr val="92D050"/>
                    </a:solidFill>
                  </a:tcPr>
                </a:tc>
                <a:extLst>
                  <a:ext uri="{0D108BD9-81ED-4DB2-BD59-A6C34878D82A}">
                    <a16:rowId xmlns:a16="http://schemas.microsoft.com/office/drawing/2014/main" val="3815536243"/>
                  </a:ext>
                </a:extLst>
              </a:tr>
              <a:tr h="271231">
                <a:tc gridSpan="2">
                  <a:txBody>
                    <a:bodyPr/>
                    <a:lstStyle/>
                    <a:p>
                      <a:r>
                        <a:rPr lang="en-US" sz="1200" dirty="0" smtClean="0"/>
                        <a:t>Job Class (Information vs. Industry)</a:t>
                      </a:r>
                      <a:endParaRPr lang="en-US" sz="1200" dirty="0"/>
                    </a:p>
                  </a:txBody>
                  <a:tcPr>
                    <a:solidFill>
                      <a:srgbClr val="FFC000"/>
                    </a:solidFill>
                  </a:tcPr>
                </a:tc>
                <a:tc hMerge="1">
                  <a:txBody>
                    <a:bodyPr/>
                    <a:lstStyle/>
                    <a:p>
                      <a:endParaRPr lang="en-US"/>
                    </a:p>
                  </a:txBody>
                  <a:tcPr/>
                </a:tc>
                <a:tc>
                  <a:txBody>
                    <a:bodyPr/>
                    <a:lstStyle/>
                    <a:p>
                      <a:r>
                        <a:rPr lang="en-US" sz="1200" dirty="0" smtClean="0"/>
                        <a:t>3.58</a:t>
                      </a:r>
                      <a:endParaRPr lang="en-US" sz="1200" dirty="0"/>
                    </a:p>
                  </a:txBody>
                  <a:tcPr>
                    <a:solidFill>
                      <a:srgbClr val="FFC000"/>
                    </a:solidFill>
                  </a:tcPr>
                </a:tc>
                <a:tc>
                  <a:txBody>
                    <a:bodyPr/>
                    <a:lstStyle/>
                    <a:p>
                      <a:r>
                        <a:rPr lang="en-US" sz="1200" dirty="0" smtClean="0"/>
                        <a:t>1.32</a:t>
                      </a:r>
                      <a:endParaRPr lang="en-US" sz="1200" dirty="0"/>
                    </a:p>
                  </a:txBody>
                  <a:tcPr>
                    <a:solidFill>
                      <a:srgbClr val="FFC000"/>
                    </a:solidFill>
                  </a:tcPr>
                </a:tc>
                <a:extLst>
                  <a:ext uri="{0D108BD9-81ED-4DB2-BD59-A6C34878D82A}">
                    <a16:rowId xmlns:a16="http://schemas.microsoft.com/office/drawing/2014/main" val="1900484846"/>
                  </a:ext>
                </a:extLst>
              </a:tr>
              <a:tr h="271231">
                <a:tc gridSpan="2">
                  <a:txBody>
                    <a:bodyPr/>
                    <a:lstStyle/>
                    <a:p>
                      <a:r>
                        <a:rPr lang="en-US" sz="1200" dirty="0" smtClean="0"/>
                        <a:t>Health (Very Good vs. Good) </a:t>
                      </a:r>
                      <a:endParaRPr lang="en-US" sz="1200" dirty="0"/>
                    </a:p>
                  </a:txBody>
                  <a:tcPr>
                    <a:solidFill>
                      <a:srgbClr val="92D050"/>
                    </a:solidFill>
                  </a:tcPr>
                </a:tc>
                <a:tc hMerge="1">
                  <a:txBody>
                    <a:bodyPr/>
                    <a:lstStyle/>
                    <a:p>
                      <a:endParaRPr lang="en-US"/>
                    </a:p>
                  </a:txBody>
                  <a:tcPr/>
                </a:tc>
                <a:tc>
                  <a:txBody>
                    <a:bodyPr/>
                    <a:lstStyle/>
                    <a:p>
                      <a:r>
                        <a:rPr lang="en-US" sz="1200" dirty="0" smtClean="0"/>
                        <a:t>6.51</a:t>
                      </a:r>
                      <a:endParaRPr lang="en-US" sz="1200" dirty="0"/>
                    </a:p>
                  </a:txBody>
                  <a:tcPr>
                    <a:solidFill>
                      <a:srgbClr val="92D050"/>
                    </a:solidFill>
                  </a:tcPr>
                </a:tc>
                <a:tc>
                  <a:txBody>
                    <a:bodyPr/>
                    <a:lstStyle/>
                    <a:p>
                      <a:r>
                        <a:rPr lang="en-US" sz="1200" dirty="0" smtClean="0"/>
                        <a:t>1.42</a:t>
                      </a:r>
                      <a:endParaRPr lang="en-US" sz="1200" dirty="0"/>
                    </a:p>
                  </a:txBody>
                  <a:tcPr>
                    <a:solidFill>
                      <a:srgbClr val="92D050"/>
                    </a:solidFill>
                  </a:tcPr>
                </a:tc>
                <a:extLst>
                  <a:ext uri="{0D108BD9-81ED-4DB2-BD59-A6C34878D82A}">
                    <a16:rowId xmlns:a16="http://schemas.microsoft.com/office/drawing/2014/main" val="1334203648"/>
                  </a:ext>
                </a:extLst>
              </a:tr>
              <a:tr h="271231">
                <a:tc gridSpan="2">
                  <a:txBody>
                    <a:bodyPr/>
                    <a:lstStyle/>
                    <a:p>
                      <a:r>
                        <a:rPr lang="en-US" sz="1200" dirty="0" smtClean="0"/>
                        <a:t>Health Insurance (No vs. Yes)</a:t>
                      </a:r>
                      <a:endParaRPr lang="en-US" sz="1200" dirty="0"/>
                    </a:p>
                  </a:txBody>
                  <a:tcPr>
                    <a:solidFill>
                      <a:srgbClr val="92D050"/>
                    </a:solidFill>
                  </a:tcPr>
                </a:tc>
                <a:tc hMerge="1">
                  <a:txBody>
                    <a:bodyPr/>
                    <a:lstStyle/>
                    <a:p>
                      <a:endParaRPr lang="en-US"/>
                    </a:p>
                  </a:txBody>
                  <a:tcPr/>
                </a:tc>
                <a:tc>
                  <a:txBody>
                    <a:bodyPr/>
                    <a:lstStyle/>
                    <a:p>
                      <a:r>
                        <a:rPr lang="en-US" sz="1200" dirty="0" smtClean="0"/>
                        <a:t>-17.51</a:t>
                      </a:r>
                      <a:endParaRPr lang="en-US" sz="1200" dirty="0"/>
                    </a:p>
                  </a:txBody>
                  <a:tcPr>
                    <a:solidFill>
                      <a:srgbClr val="92D050"/>
                    </a:solidFill>
                  </a:tcPr>
                </a:tc>
                <a:tc>
                  <a:txBody>
                    <a:bodyPr/>
                    <a:lstStyle/>
                    <a:p>
                      <a:r>
                        <a:rPr lang="en-US" sz="1200" dirty="0" smtClean="0"/>
                        <a:t>1.40</a:t>
                      </a:r>
                      <a:endParaRPr lang="en-US" sz="1200" dirty="0"/>
                    </a:p>
                  </a:txBody>
                  <a:tcPr>
                    <a:solidFill>
                      <a:srgbClr val="92D050"/>
                    </a:solidFill>
                  </a:tcPr>
                </a:tc>
                <a:extLst>
                  <a:ext uri="{0D108BD9-81ED-4DB2-BD59-A6C34878D82A}">
                    <a16:rowId xmlns:a16="http://schemas.microsoft.com/office/drawing/2014/main" val="572065548"/>
                  </a:ext>
                </a:extLst>
              </a:tr>
              <a:tr h="271231">
                <a:tc>
                  <a:txBody>
                    <a:bodyPr/>
                    <a:lstStyle/>
                    <a:p>
                      <a:r>
                        <a:rPr lang="en-US" sz="1200" dirty="0" smtClean="0"/>
                        <a:t>p</a:t>
                      </a:r>
                      <a:r>
                        <a:rPr lang="en-US" sz="1200" baseline="0" dirty="0" smtClean="0"/>
                        <a:t> &gt; .1</a:t>
                      </a:r>
                      <a:endParaRPr lang="en-US" sz="1200" dirty="0"/>
                    </a:p>
                  </a:txBody>
                  <a:tcPr>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.01&lt; p &lt;</a:t>
                      </a:r>
                      <a:r>
                        <a:rPr lang="en-US" sz="1200" baseline="0" dirty="0" smtClean="0"/>
                        <a:t> .05</a:t>
                      </a:r>
                      <a:endParaRPr lang="en-US" sz="1200" dirty="0" smtClean="0"/>
                    </a:p>
                    <a:p>
                      <a:endParaRPr lang="en-US" sz="1200" dirty="0"/>
                    </a:p>
                  </a:txBody>
                  <a:tcPr>
                    <a:solidFill>
                      <a:srgbClr val="FFC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.001&lt;p</a:t>
                      </a:r>
                      <a:r>
                        <a:rPr lang="en-US" sz="1200" baseline="0" dirty="0" smtClean="0"/>
                        <a:t> &lt; .01</a:t>
                      </a:r>
                      <a:endParaRPr lang="en-US" sz="1200" dirty="0" smtClean="0"/>
                    </a:p>
                    <a:p>
                      <a:endParaRPr lang="en-US" sz="1200" dirty="0"/>
                    </a:p>
                  </a:txBody>
                  <a:tcPr>
                    <a:solidFill>
                      <a:srgbClr val="FFFF00"/>
                    </a:solidFill>
                  </a:tcPr>
                </a:tc>
                <a:tc>
                  <a:txBody>
                    <a:bodyPr/>
                    <a:lstStyle/>
                    <a:p>
                      <a:r>
                        <a:rPr lang="en-US" sz="1200" dirty="0" smtClean="0"/>
                        <a:t>p &lt; .001</a:t>
                      </a:r>
                      <a:endParaRPr lang="en-US" sz="1200" dirty="0"/>
                    </a:p>
                  </a:txBody>
                  <a:tcPr>
                    <a:solidFill>
                      <a:srgbClr val="92D050"/>
                    </a:solidFill>
                  </a:tcPr>
                </a:tc>
                <a:extLst>
                  <a:ext uri="{0D108BD9-81ED-4DB2-BD59-A6C34878D82A}">
                    <a16:rowId xmlns:a16="http://schemas.microsoft.com/office/drawing/2014/main" val="1977855245"/>
                  </a:ext>
                </a:extLst>
              </a:tr>
            </a:tbl>
          </a:graphicData>
        </a:graphic>
      </p:graphicFrame>
      <p:sp>
        <p:nvSpPr>
          <p:cNvPr id="5" name="TextBox 4"/>
          <p:cNvSpPr txBox="1"/>
          <p:nvPr/>
        </p:nvSpPr>
        <p:spPr>
          <a:xfrm>
            <a:off x="304800" y="1366683"/>
            <a:ext cx="3810000" cy="3123932"/>
          </a:xfrm>
          <a:prstGeom prst="rect">
            <a:avLst/>
          </a:prstGeom>
          <a:noFill/>
        </p:spPr>
        <p:txBody>
          <a:bodyPr wrap="square" rtlCol="0">
            <a:spAutoFit/>
          </a:bodyPr>
          <a:lstStyle/>
          <a:p>
            <a:r>
              <a:rPr lang="en-US" dirty="0" smtClean="0"/>
              <a:t>Linear Regression Results:</a:t>
            </a:r>
          </a:p>
          <a:p>
            <a:pPr marL="285750" indent="-285750">
              <a:spcAft>
                <a:spcPts val="600"/>
              </a:spcAft>
              <a:buFont typeface="Arial" panose="020B0604020202020204" pitchFamily="34" charset="0"/>
              <a:buChar char="•"/>
            </a:pPr>
            <a:r>
              <a:rPr lang="en-US" dirty="0" smtClean="0"/>
              <a:t>Wage increases with year</a:t>
            </a:r>
          </a:p>
          <a:p>
            <a:pPr marL="285750" indent="-285750">
              <a:spcAft>
                <a:spcPts val="600"/>
              </a:spcAft>
              <a:buFont typeface="Arial" panose="020B0604020202020204" pitchFamily="34" charset="0"/>
              <a:buChar char="•"/>
            </a:pPr>
            <a:r>
              <a:rPr lang="en-US" dirty="0" smtClean="0"/>
              <a:t>Wage increases with age</a:t>
            </a:r>
          </a:p>
          <a:p>
            <a:pPr marL="285750" indent="-285750">
              <a:spcAft>
                <a:spcPts val="600"/>
              </a:spcAft>
              <a:buFont typeface="Arial" panose="020B0604020202020204" pitchFamily="34" charset="0"/>
              <a:buChar char="•"/>
            </a:pPr>
            <a:r>
              <a:rPr lang="en-US" dirty="0" smtClean="0"/>
              <a:t>Mixed results for marital status</a:t>
            </a:r>
          </a:p>
          <a:p>
            <a:pPr marL="285750" indent="-285750">
              <a:spcAft>
                <a:spcPts val="600"/>
              </a:spcAft>
              <a:buFont typeface="Arial" panose="020B0604020202020204" pitchFamily="34" charset="0"/>
              <a:buChar char="•"/>
            </a:pPr>
            <a:r>
              <a:rPr lang="en-US" dirty="0" smtClean="0"/>
              <a:t>Mixed results for race</a:t>
            </a:r>
          </a:p>
          <a:p>
            <a:pPr marL="285750" indent="-285750">
              <a:spcAft>
                <a:spcPts val="600"/>
              </a:spcAft>
              <a:buFont typeface="Arial" panose="020B0604020202020204" pitchFamily="34" charset="0"/>
              <a:buChar char="•"/>
            </a:pPr>
            <a:r>
              <a:rPr lang="en-US" dirty="0" smtClean="0"/>
              <a:t>Education seems to increase wage</a:t>
            </a:r>
          </a:p>
          <a:p>
            <a:pPr marL="285750" indent="-285750">
              <a:spcAft>
                <a:spcPts val="600"/>
              </a:spcAft>
              <a:buFont typeface="Arial" panose="020B0604020202020204" pitchFamily="34" charset="0"/>
              <a:buChar char="•"/>
            </a:pPr>
            <a:r>
              <a:rPr lang="en-US" dirty="0" smtClean="0"/>
              <a:t>Information &gt; Industry</a:t>
            </a:r>
          </a:p>
          <a:p>
            <a:pPr marL="285750" indent="-285750">
              <a:spcAft>
                <a:spcPts val="600"/>
              </a:spcAft>
              <a:buFont typeface="Arial" panose="020B0604020202020204" pitchFamily="34" charset="0"/>
              <a:buChar char="•"/>
            </a:pPr>
            <a:r>
              <a:rPr lang="en-US" dirty="0" smtClean="0"/>
              <a:t>Better health, higher wage</a:t>
            </a:r>
          </a:p>
          <a:p>
            <a:pPr marL="285750" indent="-285750">
              <a:spcAft>
                <a:spcPts val="600"/>
              </a:spcAft>
              <a:buFont typeface="Arial" panose="020B0604020202020204" pitchFamily="34" charset="0"/>
              <a:buChar char="•"/>
            </a:pPr>
            <a:r>
              <a:rPr lang="en-US" dirty="0" smtClean="0"/>
              <a:t>No health insurance, lower wage</a:t>
            </a:r>
            <a:endParaRPr lang="en-US" dirty="0"/>
          </a:p>
        </p:txBody>
      </p:sp>
      <p:sp>
        <p:nvSpPr>
          <p:cNvPr id="9" name="TextBox 8"/>
          <p:cNvSpPr txBox="1"/>
          <p:nvPr/>
        </p:nvSpPr>
        <p:spPr>
          <a:xfrm>
            <a:off x="304800" y="4724400"/>
            <a:ext cx="3810000" cy="1477328"/>
          </a:xfrm>
          <a:prstGeom prst="rect">
            <a:avLst/>
          </a:prstGeom>
          <a:noFill/>
        </p:spPr>
        <p:txBody>
          <a:bodyPr wrap="square" rtlCol="0">
            <a:spAutoFit/>
          </a:bodyPr>
          <a:lstStyle/>
          <a:p>
            <a:r>
              <a:rPr lang="en-US" dirty="0" smtClean="0"/>
              <a:t>16 Predictors</a:t>
            </a:r>
          </a:p>
          <a:p>
            <a:endParaRPr lang="en-US" dirty="0" smtClean="0"/>
          </a:p>
          <a:p>
            <a:r>
              <a:rPr lang="en-US" dirty="0" smtClean="0"/>
              <a:t>We probably don’t need all of them</a:t>
            </a:r>
          </a:p>
          <a:p>
            <a:r>
              <a:rPr lang="en-US" dirty="0" smtClean="0"/>
              <a:t>Likely overfitting data, which means poor out of sample prediction. </a:t>
            </a:r>
            <a:endParaRPr lang="en-US" dirty="0"/>
          </a:p>
        </p:txBody>
      </p:sp>
    </p:spTree>
    <p:extLst>
      <p:ext uri="{BB962C8B-B14F-4D97-AF65-F5344CB8AC3E}">
        <p14:creationId xmlns:p14="http://schemas.microsoft.com/office/powerpoint/2010/main" val="20122874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28600"/>
            <a:ext cx="6400800" cy="523220"/>
          </a:xfrm>
          <a:prstGeom prst="rect">
            <a:avLst/>
          </a:prstGeom>
          <a:solidFill>
            <a:schemeClr val="bg1">
              <a:lumMod val="75000"/>
              <a:alpha val="70000"/>
            </a:schemeClr>
          </a:solidFill>
        </p:spPr>
        <p:txBody>
          <a:bodyPr wrap="square" rtlCol="0">
            <a:spAutoFit/>
          </a:bodyPr>
          <a:lstStyle/>
          <a:p>
            <a:pPr algn="ctr"/>
            <a:r>
              <a:rPr lang="en-US" sz="2800" b="1" dirty="0" smtClean="0"/>
              <a:t>Predicting Wage</a:t>
            </a:r>
            <a:endParaRPr lang="en-US" sz="2800" b="1" dirty="0"/>
          </a:p>
        </p:txBody>
      </p:sp>
      <p:sp>
        <p:nvSpPr>
          <p:cNvPr id="7" name="TextBox 6"/>
          <p:cNvSpPr txBox="1"/>
          <p:nvPr/>
        </p:nvSpPr>
        <p:spPr>
          <a:xfrm>
            <a:off x="571500" y="884429"/>
            <a:ext cx="8001000" cy="369332"/>
          </a:xfrm>
          <a:prstGeom prst="rect">
            <a:avLst/>
          </a:prstGeom>
          <a:noFill/>
        </p:spPr>
        <p:txBody>
          <a:bodyPr wrap="square" rtlCol="0">
            <a:spAutoFit/>
          </a:bodyPr>
          <a:lstStyle/>
          <a:p>
            <a:r>
              <a:rPr lang="en-US" b="1" dirty="0" smtClean="0"/>
              <a:t>Goal: </a:t>
            </a:r>
            <a:r>
              <a:rPr lang="en-US" dirty="0" smtClean="0"/>
              <a:t>Use variables in Wage dataset to predict wage</a:t>
            </a:r>
            <a:endParaRPr lang="en-US" b="1" dirty="0"/>
          </a:p>
        </p:txBody>
      </p:sp>
      <p:sp>
        <p:nvSpPr>
          <p:cNvPr id="2" name="Slide Number Placeholder 1"/>
          <p:cNvSpPr>
            <a:spLocks noGrp="1"/>
          </p:cNvSpPr>
          <p:nvPr>
            <p:ph type="sldNum" sz="quarter" idx="12"/>
          </p:nvPr>
        </p:nvSpPr>
        <p:spPr>
          <a:xfrm>
            <a:off x="6833151" y="6509440"/>
            <a:ext cx="2133600" cy="365125"/>
          </a:xfrm>
        </p:spPr>
        <p:txBody>
          <a:bodyPr/>
          <a:lstStyle/>
          <a:p>
            <a:fld id="{6F921CF1-355D-4118-B2D7-6B1212D1F208}" type="slidenum">
              <a:rPr lang="en-US" smtClean="0"/>
              <a:t>6</a:t>
            </a:fld>
            <a:endParaRPr lang="en-US"/>
          </a:p>
        </p:txBody>
      </p:sp>
      <p:sp>
        <p:nvSpPr>
          <p:cNvPr id="5" name="TextBox 4"/>
          <p:cNvSpPr txBox="1"/>
          <p:nvPr/>
        </p:nvSpPr>
        <p:spPr>
          <a:xfrm>
            <a:off x="304800" y="1366683"/>
            <a:ext cx="8001000" cy="3139321"/>
          </a:xfrm>
          <a:prstGeom prst="rect">
            <a:avLst/>
          </a:prstGeom>
          <a:noFill/>
        </p:spPr>
        <p:txBody>
          <a:bodyPr wrap="square" rtlCol="0">
            <a:spAutoFit/>
          </a:bodyPr>
          <a:lstStyle/>
          <a:p>
            <a:r>
              <a:rPr lang="en-US" dirty="0" smtClean="0"/>
              <a:t>Linear Regression Results (Out of Sample Prediction)</a:t>
            </a:r>
          </a:p>
          <a:p>
            <a:endParaRPr lang="en-US" dirty="0"/>
          </a:p>
          <a:p>
            <a:pPr marL="285750" indent="-285750">
              <a:buFont typeface="Arial" panose="020B0604020202020204" pitchFamily="34" charset="0"/>
              <a:buChar char="•"/>
            </a:pPr>
            <a:r>
              <a:rPr lang="en-US" dirty="0" smtClean="0"/>
              <a:t>Split the data into training set (N = 500) and test set (N = 2500)</a:t>
            </a:r>
          </a:p>
          <a:p>
            <a:pPr marL="285750" indent="-285750">
              <a:buFont typeface="Arial" panose="020B0604020202020204" pitchFamily="34" charset="0"/>
              <a:buChar char="•"/>
            </a:pPr>
            <a:r>
              <a:rPr lang="en-US" dirty="0" smtClean="0"/>
              <a:t>Fit linear regression using training set</a:t>
            </a:r>
          </a:p>
          <a:p>
            <a:pPr marL="285750" indent="-285750">
              <a:buFont typeface="Arial" panose="020B0604020202020204" pitchFamily="34" charset="0"/>
              <a:buChar char="•"/>
            </a:pPr>
            <a:r>
              <a:rPr lang="en-US" dirty="0" smtClean="0"/>
              <a:t>Examined MSE for test set using the fitted model from training</a:t>
            </a:r>
          </a:p>
          <a:p>
            <a:pPr marL="285750" indent="-285750">
              <a:buFont typeface="Arial" panose="020B0604020202020204" pitchFamily="34" charset="0"/>
              <a:buChar char="•"/>
            </a:pPr>
            <a:endParaRPr lang="en-US" dirty="0"/>
          </a:p>
          <a:p>
            <a:r>
              <a:rPr lang="en-US" dirty="0" smtClean="0"/>
              <a:t>MSE(linear) = 1197.865 (Average predictions are off by about $34,000)</a:t>
            </a:r>
          </a:p>
          <a:p>
            <a:endParaRPr lang="en-US" dirty="0"/>
          </a:p>
          <a:p>
            <a:endParaRPr lang="en-US" dirty="0" smtClean="0"/>
          </a:p>
          <a:p>
            <a:r>
              <a:rPr lang="en-US" dirty="0" smtClean="0"/>
              <a:t>Can we do better? Would an algorithm like lasso regression do a better job of creating out of sample predictions?</a:t>
            </a:r>
          </a:p>
        </p:txBody>
      </p:sp>
    </p:spTree>
    <p:extLst>
      <p:ext uri="{BB962C8B-B14F-4D97-AF65-F5344CB8AC3E}">
        <p14:creationId xmlns:p14="http://schemas.microsoft.com/office/powerpoint/2010/main" val="42087351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28600"/>
            <a:ext cx="6400800" cy="523220"/>
          </a:xfrm>
          <a:prstGeom prst="rect">
            <a:avLst/>
          </a:prstGeom>
          <a:solidFill>
            <a:schemeClr val="bg1">
              <a:lumMod val="75000"/>
              <a:alpha val="70000"/>
            </a:schemeClr>
          </a:solidFill>
        </p:spPr>
        <p:txBody>
          <a:bodyPr wrap="square" rtlCol="0">
            <a:spAutoFit/>
          </a:bodyPr>
          <a:lstStyle/>
          <a:p>
            <a:pPr algn="ctr"/>
            <a:r>
              <a:rPr lang="en-US" sz="2800" b="1" dirty="0" smtClean="0"/>
              <a:t>LASSO Regression</a:t>
            </a:r>
            <a:endParaRPr lang="en-US" sz="2800" b="1" dirty="0"/>
          </a:p>
        </p:txBody>
      </p:sp>
      <mc:AlternateContent xmlns:mc="http://schemas.openxmlformats.org/markup-compatibility/2006">
        <mc:Choice xmlns:a14="http://schemas.microsoft.com/office/drawing/2010/main" Requires="a14">
          <p:sp>
            <p:nvSpPr>
              <p:cNvPr id="7" name="TextBox 6"/>
              <p:cNvSpPr txBox="1"/>
              <p:nvPr/>
            </p:nvSpPr>
            <p:spPr>
              <a:xfrm>
                <a:off x="571500" y="884429"/>
                <a:ext cx="8001000" cy="3808735"/>
              </a:xfrm>
              <a:prstGeom prst="rect">
                <a:avLst/>
              </a:prstGeom>
              <a:noFill/>
            </p:spPr>
            <p:txBody>
              <a:bodyPr wrap="square" rtlCol="0">
                <a:spAutoFit/>
              </a:bodyPr>
              <a:lstStyle/>
              <a:p>
                <a:r>
                  <a:rPr lang="en-US" b="1" dirty="0" smtClean="0"/>
                  <a:t>Least absolute shrinkage and selection operator (LASSO) regression</a:t>
                </a:r>
              </a:p>
              <a:p>
                <a:endParaRPr lang="en-US" b="1" dirty="0"/>
              </a:p>
              <a:p>
                <a:r>
                  <a:rPr lang="en-US" dirty="0" smtClean="0"/>
                  <a:t>LASSO is a machine learning technique which fits linear models while adding a penalty for how complex the model is. </a:t>
                </a:r>
              </a:p>
              <a:p>
                <a:endParaRPr lang="en-US" dirty="0"/>
              </a:p>
              <a:p>
                <a:r>
                  <a:rPr lang="en-US" dirty="0" smtClean="0"/>
                  <a:t>In </a:t>
                </a:r>
                <a:r>
                  <a:rPr lang="en-US" b="1" dirty="0" smtClean="0"/>
                  <a:t>linear regression </a:t>
                </a:r>
                <a:r>
                  <a:rPr lang="en-US" dirty="0" smtClean="0"/>
                  <a:t>we select the set of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𝑠</m:t>
                    </m:r>
                  </m:oMath>
                </a14:m>
                <a:r>
                  <a:rPr lang="en-US" dirty="0" smtClean="0"/>
                  <a:t> that minimize the Residual Sum of Squares (RSS)</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𝑅𝑆𝑆</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e>
                                  </m:nary>
                                </m:e>
                              </m:d>
                            </m:e>
                            <m:sup>
                              <m:r>
                                <a:rPr lang="en-US" b="0" i="1" smtClean="0">
                                  <a:latin typeface="Cambria Math" panose="02040503050406030204" pitchFamily="18" charset="0"/>
                                </a:rPr>
                                <m:t>2</m:t>
                              </m:r>
                            </m:sup>
                          </m:sSup>
                        </m:e>
                      </m:nary>
                    </m:oMath>
                  </m:oMathPara>
                </a14:m>
                <a:endParaRPr lang="en-US" b="0" dirty="0" smtClean="0"/>
              </a:p>
              <a:p>
                <a:endParaRPr lang="en-US" dirty="0" smtClean="0"/>
              </a:p>
              <a:p>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571500" y="884429"/>
                <a:ext cx="8001000" cy="3808735"/>
              </a:xfrm>
              <a:prstGeom prst="rect">
                <a:avLst/>
              </a:prstGeom>
              <a:blipFill>
                <a:blip r:embed="rId2"/>
                <a:stretch>
                  <a:fillRect l="-686" t="-80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a:xfrm>
            <a:off x="6833151" y="6509440"/>
            <a:ext cx="2133600" cy="365125"/>
          </a:xfrm>
        </p:spPr>
        <p:txBody>
          <a:bodyPr/>
          <a:lstStyle/>
          <a:p>
            <a:fld id="{6F921CF1-355D-4118-B2D7-6B1212D1F208}" type="slidenum">
              <a:rPr lang="en-US" smtClean="0"/>
              <a:t>7</a:t>
            </a:fld>
            <a:endParaRPr lang="en-US"/>
          </a:p>
        </p:txBody>
      </p:sp>
      <mc:AlternateContent xmlns:mc="http://schemas.openxmlformats.org/markup-compatibility/2006" xmlns:a14="http://schemas.microsoft.com/office/drawing/2010/main">
        <mc:Choice Requires="a14">
          <p:sp>
            <p:nvSpPr>
              <p:cNvPr id="3" name="TextBox 2"/>
              <p:cNvSpPr txBox="1"/>
              <p:nvPr/>
            </p:nvSpPr>
            <p:spPr>
              <a:xfrm>
                <a:off x="685800" y="3962400"/>
                <a:ext cx="8077200" cy="2075953"/>
              </a:xfrm>
              <a:prstGeom prst="rect">
                <a:avLst/>
              </a:prstGeom>
              <a:noFill/>
            </p:spPr>
            <p:txBody>
              <a:bodyPr wrap="square" rtlCol="0">
                <a:spAutoFit/>
              </a:bodyPr>
              <a:lstStyle/>
              <a:p>
                <a:r>
                  <a:rPr lang="en-US" dirty="0" smtClean="0"/>
                  <a:t>Notation: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smtClean="0"/>
                  <a:t> outcome observation for person </a:t>
                </a:r>
                <a:r>
                  <a:rPr lang="en-US" i="1" dirty="0" err="1" smtClean="0"/>
                  <a:t>i</a:t>
                </a:r>
                <a:endParaRPr lang="en-US" i="1" dirty="0" smtClean="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oMath>
                </a14:m>
                <a:r>
                  <a:rPr lang="en-US" dirty="0" smtClean="0"/>
                  <a:t> predictor observation on variable </a:t>
                </a:r>
                <a:r>
                  <a:rPr lang="en-US" i="1" dirty="0" smtClean="0"/>
                  <a:t>j</a:t>
                </a:r>
                <a:r>
                  <a:rPr lang="en-US" dirty="0" smtClean="0"/>
                  <a:t> for person </a:t>
                </a:r>
                <a:r>
                  <a:rPr lang="en-US" i="1" dirty="0" err="1" smtClean="0"/>
                  <a:t>i</a:t>
                </a:r>
                <a:endParaRPr lang="en-US" dirty="0" smtClean="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r>
                      <a:rPr lang="en-US" b="0" i="1" smtClean="0">
                        <a:latin typeface="Cambria Math" panose="02040503050406030204" pitchFamily="18" charset="0"/>
                      </a:rPr>
                      <m:t>= </m:t>
                    </m:r>
                  </m:oMath>
                </a14:m>
                <a:r>
                  <a:rPr lang="en-US" dirty="0" smtClean="0"/>
                  <a:t>regression coefficients (intercept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oMath>
                </a14:m>
                <a:r>
                  <a:rPr lang="en-US" dirty="0" smtClean="0"/>
                  <a:t>)</a:t>
                </a:r>
              </a:p>
              <a:p>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m:t>
                    </m:r>
                  </m:oMath>
                </a14:m>
                <a:r>
                  <a:rPr lang="en-US" dirty="0" smtClean="0"/>
                  <a:t>number of observations</a:t>
                </a:r>
              </a:p>
              <a:p>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 </m:t>
                    </m:r>
                  </m:oMath>
                </a14:m>
                <a:r>
                  <a:rPr lang="en-US" dirty="0" smtClean="0"/>
                  <a:t>number of predictors</a:t>
                </a:r>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685800" y="3962400"/>
                <a:ext cx="8077200" cy="2075953"/>
              </a:xfrm>
              <a:prstGeom prst="rect">
                <a:avLst/>
              </a:prstGeom>
              <a:blipFill>
                <a:blip r:embed="rId3"/>
                <a:stretch>
                  <a:fillRect l="-679" t="-1466"/>
                </a:stretch>
              </a:blipFill>
            </p:spPr>
            <p:txBody>
              <a:bodyPr/>
              <a:lstStyle/>
              <a:p>
                <a:r>
                  <a:rPr lang="en-US">
                    <a:noFill/>
                  </a:rPr>
                  <a:t> </a:t>
                </a:r>
              </a:p>
            </p:txBody>
          </p:sp>
        </mc:Fallback>
      </mc:AlternateContent>
    </p:spTree>
    <p:extLst>
      <p:ext uri="{BB962C8B-B14F-4D97-AF65-F5344CB8AC3E}">
        <p14:creationId xmlns:p14="http://schemas.microsoft.com/office/powerpoint/2010/main" val="2856871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228600"/>
            <a:ext cx="6400800" cy="523220"/>
          </a:xfrm>
          <a:prstGeom prst="rect">
            <a:avLst/>
          </a:prstGeom>
          <a:solidFill>
            <a:schemeClr val="bg1">
              <a:lumMod val="75000"/>
              <a:alpha val="70000"/>
            </a:schemeClr>
          </a:solidFill>
        </p:spPr>
        <p:txBody>
          <a:bodyPr wrap="square" rtlCol="0">
            <a:spAutoFit/>
          </a:bodyPr>
          <a:lstStyle/>
          <a:p>
            <a:pPr algn="ctr"/>
            <a:r>
              <a:rPr lang="en-US" sz="2800" b="1" dirty="0" smtClean="0"/>
              <a:t>LASSO Regression</a:t>
            </a:r>
            <a:endParaRPr lang="en-US" sz="2800" b="1" dirty="0"/>
          </a:p>
        </p:txBody>
      </p:sp>
      <mc:AlternateContent xmlns:mc="http://schemas.openxmlformats.org/markup-compatibility/2006" xmlns:a14="http://schemas.microsoft.com/office/drawing/2010/main">
        <mc:Choice Requires="a14">
          <p:sp>
            <p:nvSpPr>
              <p:cNvPr id="7" name="TextBox 6"/>
              <p:cNvSpPr txBox="1"/>
              <p:nvPr/>
            </p:nvSpPr>
            <p:spPr>
              <a:xfrm>
                <a:off x="586966" y="793508"/>
                <a:ext cx="8001000" cy="3808735"/>
              </a:xfrm>
              <a:prstGeom prst="rect">
                <a:avLst/>
              </a:prstGeom>
              <a:noFill/>
            </p:spPr>
            <p:txBody>
              <a:bodyPr wrap="square" rtlCol="0">
                <a:spAutoFit/>
              </a:bodyPr>
              <a:lstStyle/>
              <a:p>
                <a:r>
                  <a:rPr lang="en-US" b="1" dirty="0" smtClean="0"/>
                  <a:t>Least absolute shrinkage and selection operator (LASSO) regression</a:t>
                </a:r>
              </a:p>
              <a:p>
                <a:endParaRPr lang="en-US" b="1" dirty="0"/>
              </a:p>
              <a:p>
                <a:r>
                  <a:rPr lang="en-US" dirty="0" smtClean="0"/>
                  <a:t>LASSO is a machine learning technique which fits linear models while adding a penalty for how complex the model is. </a:t>
                </a:r>
              </a:p>
              <a:p>
                <a:endParaRPr lang="en-US" dirty="0"/>
              </a:p>
              <a:p>
                <a:r>
                  <a:rPr lang="en-US" dirty="0" smtClean="0"/>
                  <a:t>In </a:t>
                </a:r>
                <a:r>
                  <a:rPr lang="en-US" b="1" dirty="0" smtClean="0"/>
                  <a:t>LASSO</a:t>
                </a:r>
                <a:r>
                  <a:rPr lang="en-US" dirty="0" smtClean="0"/>
                  <a:t> regression we select the set of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𝑠</m:t>
                    </m:r>
                    <m:r>
                      <a:rPr lang="en-US" b="0" i="1" smtClean="0">
                        <a:latin typeface="Cambria Math" panose="02040503050406030204" pitchFamily="18" charset="0"/>
                      </a:rPr>
                      <m:t> </m:t>
                    </m:r>
                  </m:oMath>
                </a14:m>
                <a:r>
                  <a:rPr lang="en-US" dirty="0" smtClean="0"/>
                  <a:t>that minimize the Residual Sum of Squares (RSS) </a:t>
                </a:r>
                <a:r>
                  <a:rPr lang="en-US" b="1" dirty="0" smtClean="0"/>
                  <a:t>plus a penalty term</a:t>
                </a:r>
              </a:p>
              <a:p>
                <a:endParaRPr lang="en-US" dirty="0"/>
              </a:p>
              <a:p>
                <a:pPr/>
                <a14:m>
                  <m:oMathPara xmlns:m="http://schemas.openxmlformats.org/officeDocument/2006/math">
                    <m:oMathParaPr>
                      <m:jc m:val="centerGroup"/>
                    </m:oMathParaPr>
                    <m:oMath xmlns:m="http://schemas.openxmlformats.org/officeDocument/2006/math">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e>
                                  </m:nary>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𝜆</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r>
                                <a:rPr lang="en-US" b="0" i="1" smtClean="0">
                                  <a:latin typeface="Cambria Math" panose="02040503050406030204" pitchFamily="18" charset="0"/>
                                </a:rPr>
                                <m:t>|</m:t>
                              </m:r>
                            </m:e>
                          </m:nary>
                        </m:e>
                      </m:nary>
                    </m:oMath>
                  </m:oMathPara>
                </a14:m>
                <a:endParaRPr lang="en-US" b="0" dirty="0" smtClean="0"/>
              </a:p>
              <a:p>
                <a:endParaRPr lang="en-US" dirty="0" smtClean="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86966" y="793508"/>
                <a:ext cx="8001000" cy="3808735"/>
              </a:xfrm>
              <a:prstGeom prst="rect">
                <a:avLst/>
              </a:prstGeom>
              <a:blipFill>
                <a:blip r:embed="rId2"/>
                <a:stretch>
                  <a:fillRect l="-609" t="-80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a:xfrm>
            <a:off x="6833151" y="6509440"/>
            <a:ext cx="2133600" cy="365125"/>
          </a:xfrm>
        </p:spPr>
        <p:txBody>
          <a:bodyPr/>
          <a:lstStyle/>
          <a:p>
            <a:fld id="{6F921CF1-355D-4118-B2D7-6B1212D1F208}" type="slidenum">
              <a:rPr lang="en-US" smtClean="0"/>
              <a:t>8</a:t>
            </a:fld>
            <a:endParaRPr lang="en-US"/>
          </a:p>
        </p:txBody>
      </p:sp>
      <mc:AlternateContent xmlns:mc="http://schemas.openxmlformats.org/markup-compatibility/2006">
        <mc:Choice xmlns:a14="http://schemas.microsoft.com/office/drawing/2010/main" Requires="a14">
          <p:sp>
            <p:nvSpPr>
              <p:cNvPr id="3" name="TextBox 2"/>
              <p:cNvSpPr txBox="1"/>
              <p:nvPr/>
            </p:nvSpPr>
            <p:spPr>
              <a:xfrm>
                <a:off x="533400" y="4114800"/>
                <a:ext cx="8077200" cy="2352952"/>
              </a:xfrm>
              <a:prstGeom prst="rect">
                <a:avLst/>
              </a:prstGeom>
              <a:noFill/>
            </p:spPr>
            <p:txBody>
              <a:bodyPr wrap="square" rtlCol="0">
                <a:spAutoFit/>
              </a:bodyPr>
              <a:lstStyle/>
              <a:p>
                <a:r>
                  <a:rPr lang="en-US" dirty="0" smtClean="0"/>
                  <a:t>Notation: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smtClean="0"/>
                  <a:t> outcome observation for person </a:t>
                </a:r>
                <a:r>
                  <a:rPr lang="en-US" i="1" dirty="0" err="1" smtClean="0"/>
                  <a:t>i</a:t>
                </a:r>
                <a:endParaRPr lang="en-US" i="1" dirty="0" smtClean="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oMath>
                </a14:m>
                <a:r>
                  <a:rPr lang="en-US" dirty="0" smtClean="0"/>
                  <a:t> predictor observation on variable </a:t>
                </a:r>
                <a:r>
                  <a:rPr lang="en-US" i="1" dirty="0" smtClean="0"/>
                  <a:t>j</a:t>
                </a:r>
                <a:r>
                  <a:rPr lang="en-US" dirty="0" smtClean="0"/>
                  <a:t> for person </a:t>
                </a:r>
                <a:r>
                  <a:rPr lang="en-US" i="1" dirty="0" err="1" smtClean="0"/>
                  <a:t>i</a:t>
                </a:r>
                <a:endParaRPr lang="en-US" dirty="0" smtClean="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r>
                      <a:rPr lang="en-US" b="0" i="1" smtClean="0">
                        <a:latin typeface="Cambria Math" panose="02040503050406030204" pitchFamily="18" charset="0"/>
                      </a:rPr>
                      <m:t>= </m:t>
                    </m:r>
                  </m:oMath>
                </a14:m>
                <a:r>
                  <a:rPr lang="en-US" dirty="0" smtClean="0"/>
                  <a:t>regression coefficients (intercept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oMath>
                </a14:m>
                <a:r>
                  <a:rPr lang="en-US" dirty="0" smtClean="0"/>
                  <a:t>)</a:t>
                </a:r>
              </a:p>
              <a:p>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m:t>
                    </m:r>
                  </m:oMath>
                </a14:m>
                <a:r>
                  <a:rPr lang="en-US" dirty="0" smtClean="0"/>
                  <a:t>number of observations</a:t>
                </a:r>
              </a:p>
              <a:p>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 </m:t>
                    </m:r>
                  </m:oMath>
                </a14:m>
                <a:r>
                  <a:rPr lang="en-US" dirty="0" smtClean="0"/>
                  <a:t>number of predictors</a:t>
                </a:r>
              </a:p>
              <a:p>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 </m:t>
                    </m:r>
                  </m:oMath>
                </a14:m>
                <a:r>
                  <a:rPr lang="en-US" dirty="0" smtClean="0"/>
                  <a:t>tuning parameter</a:t>
                </a:r>
              </a:p>
              <a:p>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533400" y="4114800"/>
                <a:ext cx="8077200" cy="2352952"/>
              </a:xfrm>
              <a:prstGeom prst="rect">
                <a:avLst/>
              </a:prstGeom>
              <a:blipFill>
                <a:blip r:embed="rId3"/>
                <a:stretch>
                  <a:fillRect l="-679" t="-1295"/>
                </a:stretch>
              </a:blipFill>
            </p:spPr>
            <p:txBody>
              <a:bodyPr/>
              <a:lstStyle/>
              <a:p>
                <a:r>
                  <a:rPr lang="en-US">
                    <a:noFill/>
                  </a:rPr>
                  <a:t> </a:t>
                </a:r>
              </a:p>
            </p:txBody>
          </p:sp>
        </mc:Fallback>
      </mc:AlternateContent>
    </p:spTree>
    <p:extLst>
      <p:ext uri="{BB962C8B-B14F-4D97-AF65-F5344CB8AC3E}">
        <p14:creationId xmlns:p14="http://schemas.microsoft.com/office/powerpoint/2010/main" val="10289277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86400" y="1752600"/>
            <a:ext cx="1219200" cy="990600"/>
          </a:xfrm>
          <a:prstGeom prst="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71600" y="228600"/>
            <a:ext cx="6400800" cy="523220"/>
          </a:xfrm>
          <a:prstGeom prst="rect">
            <a:avLst/>
          </a:prstGeom>
          <a:solidFill>
            <a:schemeClr val="bg1">
              <a:lumMod val="75000"/>
              <a:alpha val="70000"/>
            </a:schemeClr>
          </a:solidFill>
        </p:spPr>
        <p:txBody>
          <a:bodyPr wrap="square" rtlCol="0">
            <a:spAutoFit/>
          </a:bodyPr>
          <a:lstStyle/>
          <a:p>
            <a:pPr algn="ctr"/>
            <a:r>
              <a:rPr lang="en-US" sz="2800" b="1" dirty="0" smtClean="0"/>
              <a:t>LASSO Regression</a:t>
            </a:r>
            <a:endParaRPr lang="en-US" sz="2800" b="1" dirty="0"/>
          </a:p>
        </p:txBody>
      </p:sp>
      <p:sp>
        <p:nvSpPr>
          <p:cNvPr id="8" name="Rectangle 7"/>
          <p:cNvSpPr/>
          <p:nvPr/>
        </p:nvSpPr>
        <p:spPr>
          <a:xfrm>
            <a:off x="6096000" y="2000060"/>
            <a:ext cx="457200" cy="546227"/>
          </a:xfrm>
          <a:prstGeom prst="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715000" y="2428970"/>
            <a:ext cx="457200" cy="260287"/>
          </a:xfrm>
          <a:prstGeom prst="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p:cNvSpPr txBox="1"/>
              <p:nvPr/>
            </p:nvSpPr>
            <p:spPr>
              <a:xfrm>
                <a:off x="609600" y="838200"/>
                <a:ext cx="8001000" cy="2423740"/>
              </a:xfrm>
              <a:prstGeom prst="rect">
                <a:avLst/>
              </a:prstGeom>
              <a:noFill/>
            </p:spPr>
            <p:txBody>
              <a:bodyPr wrap="square" rtlCol="0">
                <a:spAutoFit/>
              </a:bodyPr>
              <a:lstStyle/>
              <a:p>
                <a:r>
                  <a:rPr lang="en-US" b="1" dirty="0" smtClean="0"/>
                  <a:t>Least absolute shrinkage and selection operator (LASSO) regression</a:t>
                </a:r>
              </a:p>
              <a:p>
                <a:endParaRPr lang="en-US" b="1" dirty="0"/>
              </a:p>
              <a:p>
                <a:r>
                  <a:rPr lang="en-US" dirty="0" smtClean="0"/>
                  <a:t>Three things to note:</a:t>
                </a:r>
              </a:p>
              <a:p>
                <a:pPr/>
                <a14:m>
                  <m:oMathPara xmlns:m="http://schemas.openxmlformats.org/officeDocument/2006/math">
                    <m:oMathParaPr>
                      <m:jc m:val="centerGroup"/>
                    </m:oMathParaPr>
                    <m:oMath xmlns:m="http://schemas.openxmlformats.org/officeDocument/2006/math">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e>
                                  </m:nary>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𝜆</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r>
                                <a:rPr lang="en-US" b="0" i="1" smtClean="0">
                                  <a:latin typeface="Cambria Math" panose="02040503050406030204" pitchFamily="18" charset="0"/>
                                </a:rPr>
                                <m:t>|</m:t>
                              </m:r>
                            </m:e>
                          </m:nary>
                        </m:e>
                      </m:nary>
                    </m:oMath>
                  </m:oMathPara>
                </a14:m>
                <a:endParaRPr lang="en-US" b="0" dirty="0" smtClean="0"/>
              </a:p>
              <a:p>
                <a:endParaRPr lang="en-US" dirty="0" smtClean="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09600" y="838200"/>
                <a:ext cx="8001000" cy="2423740"/>
              </a:xfrm>
              <a:prstGeom prst="rect">
                <a:avLst/>
              </a:prstGeom>
              <a:blipFill>
                <a:blip r:embed="rId2"/>
                <a:stretch>
                  <a:fillRect l="-609" t="-1511"/>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a:xfrm>
            <a:off x="6833151" y="6509440"/>
            <a:ext cx="2133600" cy="365125"/>
          </a:xfrm>
        </p:spPr>
        <p:txBody>
          <a:bodyPr/>
          <a:lstStyle/>
          <a:p>
            <a:fld id="{6F921CF1-355D-4118-B2D7-6B1212D1F208}" type="slidenum">
              <a:rPr lang="en-US" smtClean="0"/>
              <a:t>9</a:t>
            </a:fld>
            <a:endParaRPr lang="en-US"/>
          </a:p>
        </p:txBody>
      </p:sp>
      <p:sp>
        <p:nvSpPr>
          <p:cNvPr id="6" name="TextBox 5"/>
          <p:cNvSpPr txBox="1"/>
          <p:nvPr/>
        </p:nvSpPr>
        <p:spPr>
          <a:xfrm>
            <a:off x="571500" y="2895600"/>
            <a:ext cx="7886700" cy="646331"/>
          </a:xfrm>
          <a:prstGeom prst="rect">
            <a:avLst/>
          </a:prstGeom>
          <a:noFill/>
        </p:spPr>
        <p:txBody>
          <a:bodyPr wrap="square" rtlCol="0">
            <a:spAutoFit/>
          </a:bodyPr>
          <a:lstStyle/>
          <a:p>
            <a:r>
              <a:rPr lang="en-US" dirty="0" smtClean="0">
                <a:solidFill>
                  <a:srgbClr val="C00000"/>
                </a:solidFill>
              </a:rPr>
              <a:t>(1) The larger the coefficients are, the greater this term will be, so models with slightly smaller coefficients are preferred</a:t>
            </a:r>
            <a:endParaRPr lang="en-US" dirty="0">
              <a:solidFill>
                <a:srgbClr val="C00000"/>
              </a:solidFill>
            </a:endParaRPr>
          </a:p>
        </p:txBody>
      </p:sp>
      <p:sp>
        <p:nvSpPr>
          <p:cNvPr id="9" name="TextBox 8"/>
          <p:cNvSpPr txBox="1"/>
          <p:nvPr/>
        </p:nvSpPr>
        <p:spPr>
          <a:xfrm>
            <a:off x="560183" y="3630611"/>
            <a:ext cx="7886700" cy="646331"/>
          </a:xfrm>
          <a:prstGeom prst="rect">
            <a:avLst/>
          </a:prstGeom>
          <a:noFill/>
        </p:spPr>
        <p:txBody>
          <a:bodyPr wrap="square" rtlCol="0">
            <a:spAutoFit/>
          </a:bodyPr>
          <a:lstStyle/>
          <a:p>
            <a:r>
              <a:rPr lang="en-US" dirty="0">
                <a:solidFill>
                  <a:schemeClr val="accent3">
                    <a:lumMod val="50000"/>
                  </a:schemeClr>
                </a:solidFill>
              </a:rPr>
              <a:t>(2) The absolute value is the one-dimensional equivalent to a multidimensional function called the l1 norm [this will be important later]</a:t>
            </a:r>
          </a:p>
        </p:txBody>
      </p:sp>
      <p:sp>
        <p:nvSpPr>
          <p:cNvPr id="12" name="Rectangle 11"/>
          <p:cNvSpPr/>
          <p:nvPr/>
        </p:nvSpPr>
        <p:spPr>
          <a:xfrm>
            <a:off x="560182" y="4365622"/>
            <a:ext cx="7364617" cy="369332"/>
          </a:xfrm>
          <a:prstGeom prst="rect">
            <a:avLst/>
          </a:prstGeom>
        </p:spPr>
        <p:txBody>
          <a:bodyPr wrap="square">
            <a:spAutoFit/>
          </a:bodyPr>
          <a:lstStyle/>
          <a:p>
            <a:r>
              <a:rPr lang="en-US" dirty="0" smtClean="0">
                <a:solidFill>
                  <a:schemeClr val="accent1">
                    <a:lumMod val="50000"/>
                  </a:schemeClr>
                </a:solidFill>
              </a:rPr>
              <a:t>(3) Notice that the intercept is not penalized [also important later (I think)]</a:t>
            </a:r>
            <a:endParaRPr lang="en-US" dirty="0">
              <a:solidFill>
                <a:schemeClr val="accent1">
                  <a:lumMod val="50000"/>
                </a:schemeClr>
              </a:solidFill>
            </a:endParaRPr>
          </a:p>
        </p:txBody>
      </p:sp>
    </p:spTree>
    <p:extLst>
      <p:ext uri="{BB962C8B-B14F-4D97-AF65-F5344CB8AC3E}">
        <p14:creationId xmlns:p14="http://schemas.microsoft.com/office/powerpoint/2010/main" val="161767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6" grpId="0"/>
      <p:bldP spid="9"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1218</TotalTime>
  <Words>3114</Words>
  <Application>Microsoft Office PowerPoint</Application>
  <PresentationFormat>On-screen Show (4:3)</PresentationFormat>
  <Paragraphs>722</Paragraphs>
  <Slides>36</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Cambria Math</vt:lpstr>
      <vt:lpstr>Office Theme</vt:lpstr>
      <vt:lpstr>When Small Choices Have Big Impact: Handling Categorical Predictors in Lasso Regression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Department of Psychology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Montoya</dc:creator>
  <cp:lastModifiedBy>Amanda Kay Montoya</cp:lastModifiedBy>
  <cp:revision>89</cp:revision>
  <cp:lastPrinted>2017-11-25T00:21:59Z</cp:lastPrinted>
  <dcterms:created xsi:type="dcterms:W3CDTF">2017-11-24T17:35:41Z</dcterms:created>
  <dcterms:modified xsi:type="dcterms:W3CDTF">2019-04-01T18:47:47Z</dcterms:modified>
</cp:coreProperties>
</file>